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3" r:id="rId1"/>
  </p:sldMasterIdLst>
  <p:sldIdLst>
    <p:sldId id="256" r:id="rId2"/>
    <p:sldId id="258" r:id="rId3"/>
    <p:sldId id="284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57" r:id="rId14"/>
    <p:sldId id="28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30-Mar-23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570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30-Mar-23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067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30-Mar-23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742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30-Mar-23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9702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30-Mar-23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245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30-Mar-23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3787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30-Mar-23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608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30-Mar-23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626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30-Mar-23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13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30-Mar-23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917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30-Mar-23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99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30-Mar-23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734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30-Mar-23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596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30-Mar-23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947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30-Mar-23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17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30-Mar-23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2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30-Mar-23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74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30-Mar-23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2600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viko.e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anu.horn@viko.e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7BF5FAE-04CE-16BF-DAD8-9E8F34CA9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86221" cy="6858000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A81BF42C-95FA-4218-B8B4-A451DAD09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3767328"/>
            <a:ext cx="8915399" cy="1924635"/>
          </a:xfrm>
        </p:spPr>
        <p:txBody>
          <a:bodyPr>
            <a:normAutofit/>
          </a:bodyPr>
          <a:lstStyle/>
          <a:p>
            <a:r>
              <a:rPr lang="en-US" sz="4500" dirty="0"/>
              <a:t>                                      </a:t>
            </a:r>
            <a:endParaRPr lang="et-EE" sz="4500" dirty="0"/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4E109490-69C2-42B3-9973-2535C2EC1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5246011"/>
            <a:ext cx="8915399" cy="957889"/>
          </a:xfrm>
        </p:spPr>
        <p:txBody>
          <a:bodyPr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2000" b="1" dirty="0">
                <a:solidFill>
                  <a:schemeClr val="bg1"/>
                </a:solidFill>
              </a:rPr>
              <a:t>INFO 2.taotlusvooru </a:t>
            </a:r>
            <a:r>
              <a:rPr lang="en-US" sz="2000" b="1" dirty="0" err="1">
                <a:solidFill>
                  <a:schemeClr val="bg1"/>
                </a:solidFill>
              </a:rPr>
              <a:t>jaoks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endParaRPr lang="et-EE" sz="2000" dirty="0">
              <a:solidFill>
                <a:schemeClr val="bg1"/>
              </a:solidFill>
            </a:endParaRPr>
          </a:p>
          <a:p>
            <a:pPr algn="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30.Märts </a:t>
            </a:r>
            <a:r>
              <a:rPr lang="et-EE" sz="2000" dirty="0">
                <a:solidFill>
                  <a:schemeClr val="bg1"/>
                </a:solidFill>
              </a:rPr>
              <a:t>202</a:t>
            </a:r>
            <a:r>
              <a:rPr lang="en-US" sz="2000" dirty="0">
                <a:solidFill>
                  <a:schemeClr val="bg1"/>
                </a:solidFill>
              </a:rPr>
              <a:t>3</a:t>
            </a:r>
            <a:r>
              <a:rPr lang="et-EE" sz="2000" dirty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  <a:p>
            <a:pPr algn="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Anu Horn</a:t>
            </a:r>
            <a:endParaRPr lang="et-EE" sz="2000" dirty="0">
              <a:solidFill>
                <a:schemeClr val="bg1"/>
              </a:solidFill>
            </a:endParaRPr>
          </a:p>
        </p:txBody>
      </p:sp>
      <p:pic>
        <p:nvPicPr>
          <p:cNvPr id="5" name="Pilt 4" descr="Pilt, millel on kujutatud tekst&#10;&#10;Kirjeldus on genereeritud automaatselt">
            <a:extLst>
              <a:ext uri="{FF2B5EF4-FFF2-40B4-BE49-F238E27FC236}">
                <a16:creationId xmlns:a16="http://schemas.microsoft.com/office/drawing/2014/main" id="{D5E16002-EFAD-4190-8AD6-B6C6214FA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927" y="1836574"/>
            <a:ext cx="4212113" cy="1418817"/>
          </a:xfrm>
          <a:prstGeom prst="rect">
            <a:avLst/>
          </a:prstGeom>
        </p:spPr>
      </p:pic>
      <p:pic>
        <p:nvPicPr>
          <p:cNvPr id="7" name="Pilt 6" descr="Pilt, millel on kujutatud tekst, lõikepilt&#10;&#10;Kirjeldus on genereeritud automaatselt">
            <a:extLst>
              <a:ext uri="{FF2B5EF4-FFF2-40B4-BE49-F238E27FC236}">
                <a16:creationId xmlns:a16="http://schemas.microsoft.com/office/drawing/2014/main" id="{99287C48-C483-4EDB-BA1D-C7803D9D7C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1927" y="343810"/>
            <a:ext cx="4212111" cy="117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01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21675CF-6FA2-4080-8F3C-00BCD2B4B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50416"/>
            <a:ext cx="10661450" cy="1154097"/>
          </a:xfrm>
        </p:spPr>
        <p:txBody>
          <a:bodyPr>
            <a:normAutofit/>
          </a:bodyPr>
          <a:lstStyle/>
          <a:p>
            <a:pPr algn="ctr"/>
            <a:r>
              <a:rPr lang="en-US" sz="3300" dirty="0" err="1"/>
              <a:t>Toetuse</a:t>
            </a:r>
            <a:r>
              <a:rPr lang="en-US" sz="3300" dirty="0"/>
              <a:t> </a:t>
            </a:r>
            <a:r>
              <a:rPr lang="en-US" sz="3300" dirty="0" err="1"/>
              <a:t>maksimaalne</a:t>
            </a:r>
            <a:r>
              <a:rPr lang="en-US" sz="3300" dirty="0"/>
              <a:t> </a:t>
            </a:r>
            <a:r>
              <a:rPr lang="en-US" sz="3300" dirty="0" err="1"/>
              <a:t>suurus</a:t>
            </a:r>
            <a:r>
              <a:rPr lang="en-US" sz="3300" dirty="0"/>
              <a:t> ja </a:t>
            </a:r>
            <a:r>
              <a:rPr lang="en-US" sz="3300" dirty="0" err="1"/>
              <a:t>määr</a:t>
            </a:r>
            <a:endParaRPr lang="et-EE" sz="3300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D269ADEB-02D9-4803-9AAD-D14C355DF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464816"/>
            <a:ext cx="10350732" cy="4758431"/>
          </a:xfrm>
        </p:spPr>
        <p:txBody>
          <a:bodyPr>
            <a:normAutofit/>
          </a:bodyPr>
          <a:lstStyle/>
          <a:p>
            <a:r>
              <a:rPr lang="et-EE" sz="2200" b="1" dirty="0">
                <a:solidFill>
                  <a:schemeClr val="bg1"/>
                </a:solidFill>
              </a:rPr>
              <a:t>Maksimaalne toetussumma </a:t>
            </a:r>
            <a:r>
              <a:rPr lang="et-EE" sz="2200" dirty="0">
                <a:solidFill>
                  <a:schemeClr val="bg1"/>
                </a:solidFill>
              </a:rPr>
              <a:t>– 4995 EUR, millele lisandub 10 % omaosalust </a:t>
            </a:r>
          </a:p>
          <a:p>
            <a:r>
              <a:rPr lang="et-EE" sz="2200" dirty="0">
                <a:solidFill>
                  <a:schemeClr val="bg1"/>
                </a:solidFill>
              </a:rPr>
              <a:t>Toetuse määr</a:t>
            </a:r>
            <a:r>
              <a:rPr lang="en-US" sz="2200" dirty="0">
                <a:solidFill>
                  <a:schemeClr val="bg1"/>
                </a:solidFill>
              </a:rPr>
              <a:t> on</a:t>
            </a:r>
            <a:r>
              <a:rPr lang="et-EE" sz="2200" dirty="0">
                <a:solidFill>
                  <a:schemeClr val="bg1"/>
                </a:solidFill>
              </a:rPr>
              <a:t>  90% </a:t>
            </a:r>
          </a:p>
          <a:p>
            <a:r>
              <a:rPr lang="et-EE" sz="2200" dirty="0">
                <a:solidFill>
                  <a:schemeClr val="bg1"/>
                </a:solidFill>
              </a:rPr>
              <a:t>Toetust saab 90% (arvutuskäik : kui 4995 on 90%, siis 555.- on 10% ja projekti kogumaksumus on 5550 eurot)</a:t>
            </a:r>
          </a:p>
          <a:p>
            <a:r>
              <a:rPr lang="et-EE" sz="2200" dirty="0">
                <a:solidFill>
                  <a:schemeClr val="bg1"/>
                </a:solidFill>
              </a:rPr>
              <a:t>Taotletav toetus </a:t>
            </a:r>
            <a:r>
              <a:rPr lang="et-EE" sz="2200" b="1" dirty="0">
                <a:solidFill>
                  <a:schemeClr val="bg1"/>
                </a:solidFill>
              </a:rPr>
              <a:t>võib olla väiksem</a:t>
            </a:r>
            <a:r>
              <a:rPr lang="et-EE" sz="2200" dirty="0">
                <a:solidFill>
                  <a:schemeClr val="bg1"/>
                </a:solidFill>
              </a:rPr>
              <a:t>, kuid mitte vähem kui 1000 eurot! </a:t>
            </a:r>
          </a:p>
          <a:p>
            <a:r>
              <a:rPr lang="et-EE" sz="2200" dirty="0">
                <a:solidFill>
                  <a:schemeClr val="bg1"/>
                </a:solidFill>
              </a:rPr>
              <a:t>Projekti kogumaksumus võib olla ka suurem kui 5550 eurot, sellisel juhul lisab taotleja juurde suurema kui 10%-</a:t>
            </a:r>
            <a:r>
              <a:rPr lang="et-EE" sz="2200" dirty="0" err="1">
                <a:solidFill>
                  <a:schemeClr val="bg1"/>
                </a:solidFill>
              </a:rPr>
              <a:t>lise</a:t>
            </a:r>
            <a:r>
              <a:rPr lang="et-EE" sz="2200" dirty="0">
                <a:solidFill>
                  <a:schemeClr val="bg1"/>
                </a:solidFill>
              </a:rPr>
              <a:t> omaosaluse</a:t>
            </a:r>
            <a:endParaRPr lang="en-US" sz="2200" dirty="0">
              <a:solidFill>
                <a:schemeClr val="bg1"/>
              </a:solidFill>
            </a:endParaRPr>
          </a:p>
          <a:p>
            <a:r>
              <a:rPr lang="et-EE" sz="2200" dirty="0">
                <a:solidFill>
                  <a:schemeClr val="bg1"/>
                </a:solidFill>
              </a:rPr>
              <a:t>VIKO teeb taotlejale arve 10% omaosaluse eest, mille taotleja tasub 5 päeva jooksul. </a:t>
            </a:r>
            <a:r>
              <a:rPr lang="en-US" sz="2200" dirty="0" err="1">
                <a:solidFill>
                  <a:schemeClr val="bg1"/>
                </a:solidFill>
              </a:rPr>
              <a:t>Arve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teeme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teie</a:t>
            </a:r>
            <a:r>
              <a:rPr lang="en-US" sz="2200" dirty="0">
                <a:solidFill>
                  <a:schemeClr val="bg1"/>
                </a:solidFill>
              </a:rPr>
              <a:t> MTÜ-le </a:t>
            </a:r>
            <a:r>
              <a:rPr lang="en-US" sz="2200" dirty="0" err="1">
                <a:solidFill>
                  <a:schemeClr val="bg1"/>
                </a:solidFill>
              </a:rPr>
              <a:t>projekti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lõpupoole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kui</a:t>
            </a:r>
            <a:r>
              <a:rPr lang="en-US" sz="2200" dirty="0">
                <a:solidFill>
                  <a:schemeClr val="bg1"/>
                </a:solidFill>
              </a:rPr>
              <a:t> on juba </a:t>
            </a:r>
            <a:r>
              <a:rPr lang="en-US" sz="2200" dirty="0" err="1">
                <a:solidFill>
                  <a:schemeClr val="bg1"/>
                </a:solidFill>
              </a:rPr>
              <a:t>teada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teie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projekti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lõplik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kogumaksumus</a:t>
            </a:r>
            <a:r>
              <a:rPr lang="en-US" sz="2200" dirty="0">
                <a:solidFill>
                  <a:schemeClr val="bg1"/>
                </a:solidFill>
              </a:rPr>
              <a:t> ja/</a:t>
            </a:r>
            <a:r>
              <a:rPr lang="en-US" sz="2200" dirty="0" err="1">
                <a:solidFill>
                  <a:schemeClr val="bg1"/>
                </a:solidFill>
              </a:rPr>
              <a:t>või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kogutud</a:t>
            </a:r>
            <a:r>
              <a:rPr lang="en-US" sz="2200" dirty="0">
                <a:solidFill>
                  <a:schemeClr val="bg1"/>
                </a:solidFill>
              </a:rPr>
              <a:t> on </a:t>
            </a:r>
            <a:r>
              <a:rPr lang="en-US" sz="2200" dirty="0" err="1">
                <a:solidFill>
                  <a:schemeClr val="bg1"/>
                </a:solidFill>
              </a:rPr>
              <a:t>osalustasud</a:t>
            </a:r>
            <a:endParaRPr lang="et-EE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15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9586B7F1-AB5F-470E-A565-BD4DA6D07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32660"/>
            <a:ext cx="10119912" cy="1056443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Projeki</a:t>
            </a:r>
            <a:r>
              <a:rPr lang="en-US" dirty="0"/>
              <a:t> </a:t>
            </a:r>
            <a:r>
              <a:rPr lang="en-US" dirty="0" err="1"/>
              <a:t>tulemuste</a:t>
            </a:r>
            <a:r>
              <a:rPr lang="en-US" dirty="0"/>
              <a:t> </a:t>
            </a:r>
            <a:r>
              <a:rPr lang="en-US" dirty="0" err="1"/>
              <a:t>mõõtmine</a:t>
            </a:r>
            <a:r>
              <a:rPr lang="en-US" dirty="0"/>
              <a:t>  </a:t>
            </a: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D0AACEE4-A044-42FC-B7A9-8BCAC51B3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1589102"/>
            <a:ext cx="10823575" cy="3000653"/>
          </a:xfrm>
        </p:spPr>
        <p:txBody>
          <a:bodyPr>
            <a:noAutofit/>
          </a:bodyPr>
          <a:lstStyle/>
          <a:p>
            <a:r>
              <a:rPr lang="et-EE" sz="2000" dirty="0">
                <a:solidFill>
                  <a:schemeClr val="bg1"/>
                </a:solidFill>
              </a:rPr>
              <a:t>Kogu piirkonna kaasatus, kaasatus kõikidest omavalitsustest (3 </a:t>
            </a:r>
            <a:r>
              <a:rPr lang="et-EE" sz="2000" dirty="0" err="1">
                <a:solidFill>
                  <a:schemeClr val="bg1"/>
                </a:solidFill>
              </a:rPr>
              <a:t>KOV-i</a:t>
            </a:r>
            <a:r>
              <a:rPr lang="et-EE" sz="2000" dirty="0">
                <a:solidFill>
                  <a:schemeClr val="bg1"/>
                </a:solidFill>
              </a:rPr>
              <a:t>)</a:t>
            </a:r>
          </a:p>
          <a:p>
            <a:r>
              <a:rPr lang="et-EE" sz="2000" dirty="0">
                <a:solidFill>
                  <a:schemeClr val="bg1"/>
                </a:solidFill>
              </a:rPr>
              <a:t>Projektis osalevate noorte ja kogukonnaliikmete arv vähemalt 20</a:t>
            </a:r>
          </a:p>
          <a:p>
            <a:r>
              <a:rPr lang="et-EE" sz="2000" dirty="0">
                <a:solidFill>
                  <a:schemeClr val="bg1"/>
                </a:solidFill>
              </a:rPr>
              <a:t>Korraldatud sündmuste, seminaride, koolituste, töötubade arv 1-3</a:t>
            </a:r>
          </a:p>
        </p:txBody>
      </p:sp>
    </p:spTree>
    <p:extLst>
      <p:ext uri="{BB962C8B-B14F-4D97-AF65-F5344CB8AC3E}">
        <p14:creationId xmlns:p14="http://schemas.microsoft.com/office/powerpoint/2010/main" val="2133307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392F199-2CEF-4752-A10C-9C191C540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336" y="363983"/>
            <a:ext cx="10803277" cy="1233997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Taotluse</a:t>
            </a:r>
            <a:r>
              <a:rPr lang="en-US" dirty="0"/>
              <a:t> </a:t>
            </a:r>
            <a:r>
              <a:rPr lang="en-US" dirty="0" err="1"/>
              <a:t>hindamiskriteeriumid</a:t>
            </a:r>
            <a:r>
              <a:rPr lang="en-US" dirty="0"/>
              <a:t> </a:t>
            </a: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07729BB6-0BFC-4B07-ADA6-A93D2227B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83" y="1597981"/>
            <a:ext cx="11177887" cy="4500978"/>
          </a:xfrm>
        </p:spPr>
        <p:txBody>
          <a:bodyPr>
            <a:noAutofit/>
          </a:bodyPr>
          <a:lstStyle/>
          <a:p>
            <a:r>
              <a:rPr lang="et-EE" sz="2000" dirty="0">
                <a:solidFill>
                  <a:schemeClr val="bg1"/>
                </a:solidFill>
              </a:rPr>
              <a:t>1.	Projekti seos Virumaa Koostöökogu strateegiaga  (jah/ei)</a:t>
            </a:r>
          </a:p>
          <a:p>
            <a:r>
              <a:rPr lang="et-EE" sz="2000" dirty="0">
                <a:solidFill>
                  <a:schemeClr val="bg1"/>
                </a:solidFill>
              </a:rPr>
              <a:t>2.	Kas projekt viiakse elu VIKO piirkonnas (jah/ei) </a:t>
            </a:r>
          </a:p>
          <a:p>
            <a:r>
              <a:rPr lang="et-EE" sz="2000" dirty="0">
                <a:solidFill>
                  <a:schemeClr val="bg1"/>
                </a:solidFill>
              </a:rPr>
              <a:t>3.	Projekti tegevused on seotud otseselt VIKO vihmavarjuprojekti taotluse eesmärgiga (jah/ei) </a:t>
            </a:r>
          </a:p>
          <a:p>
            <a:r>
              <a:rPr lang="et-EE" sz="2000" dirty="0">
                <a:solidFill>
                  <a:schemeClr val="bg1"/>
                </a:solidFill>
              </a:rPr>
              <a:t>4.	Kulud on vastavuses projekti tegevustega  ja mõistlikud ( jah/ei)</a:t>
            </a:r>
          </a:p>
          <a:p>
            <a:r>
              <a:rPr lang="et-EE" sz="2000" dirty="0">
                <a:solidFill>
                  <a:schemeClr val="bg1"/>
                </a:solidFill>
              </a:rPr>
              <a:t>5.	Kas projekti tulemusena tõuseb taotleja jätkusuutlikkus (jah/ei)</a:t>
            </a:r>
          </a:p>
          <a:p>
            <a:r>
              <a:rPr lang="et-EE" sz="2000" dirty="0">
                <a:solidFill>
                  <a:schemeClr val="bg1"/>
                </a:solidFill>
              </a:rPr>
              <a:t>6.	Kas projekti tulemusena tugevneb kohalik kogukond (jah/ei) </a:t>
            </a:r>
          </a:p>
          <a:p>
            <a:r>
              <a:rPr lang="et-EE" sz="2000" dirty="0">
                <a:solidFill>
                  <a:schemeClr val="bg1"/>
                </a:solidFill>
              </a:rPr>
              <a:t>7.	Kas projekt kaasab piisaval hulgal kogukonnaliikmeid (jah/ei) </a:t>
            </a:r>
          </a:p>
          <a:p>
            <a:r>
              <a:rPr lang="et-EE" sz="2000" dirty="0">
                <a:solidFill>
                  <a:schemeClr val="bg1"/>
                </a:solidFill>
              </a:rPr>
              <a:t>8.	Kas tegemist on koostööprojektiga (jah/ei)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</a:rPr>
              <a:t>! Alla </a:t>
            </a:r>
            <a:r>
              <a:rPr lang="fi-FI" dirty="0" err="1">
                <a:solidFill>
                  <a:schemeClr val="bg1"/>
                </a:solidFill>
              </a:rPr>
              <a:t>lävendi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jäävad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taotlused</a:t>
            </a:r>
            <a:r>
              <a:rPr lang="fi-FI" dirty="0">
                <a:solidFill>
                  <a:schemeClr val="bg1"/>
                </a:solidFill>
              </a:rPr>
              <a:t>, </a:t>
            </a:r>
            <a:r>
              <a:rPr lang="fi-FI" dirty="0" err="1">
                <a:solidFill>
                  <a:schemeClr val="bg1"/>
                </a:solidFill>
              </a:rPr>
              <a:t>mis</a:t>
            </a:r>
            <a:r>
              <a:rPr lang="fi-FI" dirty="0">
                <a:solidFill>
                  <a:schemeClr val="bg1"/>
                </a:solidFill>
              </a:rPr>
              <a:t> on </a:t>
            </a:r>
            <a:r>
              <a:rPr lang="fi-FI" dirty="0" err="1">
                <a:solidFill>
                  <a:schemeClr val="bg1"/>
                </a:solidFill>
              </a:rPr>
              <a:t>saanud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hindajatel</a:t>
            </a:r>
            <a:r>
              <a:rPr lang="fi-FI" dirty="0">
                <a:solidFill>
                  <a:schemeClr val="bg1"/>
                </a:solidFill>
              </a:rPr>
              <a:t> 3 </a:t>
            </a:r>
            <a:r>
              <a:rPr lang="fi-FI" dirty="0" err="1">
                <a:solidFill>
                  <a:schemeClr val="bg1"/>
                </a:solidFill>
              </a:rPr>
              <a:t>või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rohkem</a:t>
            </a:r>
            <a:r>
              <a:rPr lang="fi-FI" dirty="0">
                <a:solidFill>
                  <a:schemeClr val="bg1"/>
                </a:solidFill>
              </a:rPr>
              <a:t> „Ei”-</a:t>
            </a:r>
            <a:r>
              <a:rPr lang="fi-FI" dirty="0" err="1">
                <a:solidFill>
                  <a:schemeClr val="bg1"/>
                </a:solidFill>
              </a:rPr>
              <a:t>vastust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t-E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641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8DD2E76-A67B-4E43-86A9-9F559D992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61" y="688018"/>
            <a:ext cx="10173810" cy="148701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Vihmavarjuprojektide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1. </a:t>
            </a:r>
            <a:r>
              <a:rPr lang="et-EE" dirty="0"/>
              <a:t>TAOTLUSVOOR </a:t>
            </a:r>
            <a:r>
              <a:rPr lang="en-US" dirty="0"/>
              <a:t>ON AVATUD </a:t>
            </a:r>
            <a:br>
              <a:rPr lang="en-US" dirty="0"/>
            </a:br>
            <a:r>
              <a:rPr lang="en-US" dirty="0"/>
              <a:t>01</a:t>
            </a:r>
            <a:r>
              <a:rPr lang="et-EE" dirty="0"/>
              <a:t>.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kuni</a:t>
            </a:r>
            <a:r>
              <a:rPr lang="en-US" dirty="0"/>
              <a:t> 14</a:t>
            </a:r>
            <a:r>
              <a:rPr lang="et-EE" dirty="0"/>
              <a:t>.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t-EE" dirty="0"/>
              <a:t>202</a:t>
            </a:r>
            <a:r>
              <a:rPr lang="en-US" dirty="0"/>
              <a:t>3</a:t>
            </a: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C8BCEEAF-60EC-42BE-99F2-0A9CC75A4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013" y="2752079"/>
            <a:ext cx="9942989" cy="3249226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err="1">
                <a:solidFill>
                  <a:schemeClr val="bg1"/>
                </a:solidFill>
              </a:rPr>
              <a:t>Taotlused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digiallkirjastatult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tuleb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esitada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otse</a:t>
            </a:r>
            <a:r>
              <a:rPr lang="en-US" sz="2200" dirty="0">
                <a:solidFill>
                  <a:schemeClr val="bg1"/>
                </a:solidFill>
              </a:rPr>
              <a:t> VIKO-le e-</a:t>
            </a:r>
            <a:r>
              <a:rPr lang="en-US" sz="2200" dirty="0" err="1">
                <a:solidFill>
                  <a:schemeClr val="bg1"/>
                </a:solidFill>
              </a:rPr>
              <a:t>postiga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aadressile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info@viko.ee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ning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olema</a:t>
            </a:r>
            <a:r>
              <a:rPr lang="en-US" sz="2200" dirty="0">
                <a:solidFill>
                  <a:schemeClr val="bg1"/>
                </a:solidFill>
              </a:rPr>
              <a:t> VIKO </a:t>
            </a:r>
            <a:r>
              <a:rPr lang="en-US" sz="2200" dirty="0" err="1">
                <a:solidFill>
                  <a:schemeClr val="bg1"/>
                </a:solidFill>
              </a:rPr>
              <a:t>postkastis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hiljemalt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pühapäeval</a:t>
            </a:r>
            <a:r>
              <a:rPr lang="en-US" sz="2200" dirty="0">
                <a:solidFill>
                  <a:schemeClr val="bg1"/>
                </a:solidFill>
              </a:rPr>
              <a:t>, 14.mail,  </a:t>
            </a:r>
            <a:r>
              <a:rPr lang="en-US" sz="2200" dirty="0" err="1">
                <a:solidFill>
                  <a:schemeClr val="bg1"/>
                </a:solidFill>
              </a:rPr>
              <a:t>kell</a:t>
            </a:r>
            <a:r>
              <a:rPr lang="en-US" sz="2200" dirty="0">
                <a:solidFill>
                  <a:schemeClr val="bg1"/>
                </a:solidFill>
              </a:rPr>
              <a:t> 23.59. </a:t>
            </a:r>
          </a:p>
          <a:p>
            <a:r>
              <a:rPr lang="en-US" sz="2200" dirty="0" err="1">
                <a:solidFill>
                  <a:schemeClr val="bg1"/>
                </a:solidFill>
              </a:rPr>
              <a:t>Taotluse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tegevuskava</a:t>
            </a:r>
            <a:r>
              <a:rPr lang="en-US" sz="2200" dirty="0">
                <a:solidFill>
                  <a:schemeClr val="bg1"/>
                </a:solidFill>
              </a:rPr>
              <a:t> ja </a:t>
            </a:r>
            <a:r>
              <a:rPr lang="en-US" sz="2200" dirty="0" err="1">
                <a:solidFill>
                  <a:schemeClr val="bg1"/>
                </a:solidFill>
              </a:rPr>
              <a:t>eelarve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kontrollib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üle</a:t>
            </a:r>
            <a:r>
              <a:rPr lang="en-US" sz="2200" dirty="0">
                <a:solidFill>
                  <a:schemeClr val="bg1"/>
                </a:solidFill>
              </a:rPr>
              <a:t> VIKO </a:t>
            </a:r>
            <a:r>
              <a:rPr lang="en-US" sz="2200" dirty="0" err="1">
                <a:solidFill>
                  <a:schemeClr val="bg1"/>
                </a:solidFill>
              </a:rPr>
              <a:t>tegevtöötaja</a:t>
            </a:r>
            <a:r>
              <a:rPr lang="en-US" sz="2200" dirty="0">
                <a:solidFill>
                  <a:schemeClr val="bg1"/>
                </a:solidFill>
              </a:rPr>
              <a:t> ja </a:t>
            </a:r>
            <a:r>
              <a:rPr lang="en-US" sz="2200" dirty="0" err="1">
                <a:solidFill>
                  <a:schemeClr val="bg1"/>
                </a:solidFill>
              </a:rPr>
              <a:t>vajadusel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saadab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tagasi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parandamiseks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andes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selleks</a:t>
            </a:r>
            <a:r>
              <a:rPr lang="en-US" sz="2200" dirty="0">
                <a:solidFill>
                  <a:schemeClr val="bg1"/>
                </a:solidFill>
              </a:rPr>
              <a:t> 3 </a:t>
            </a:r>
            <a:r>
              <a:rPr lang="en-US" sz="2200" dirty="0" err="1">
                <a:solidFill>
                  <a:schemeClr val="bg1"/>
                </a:solidFill>
              </a:rPr>
              <a:t>tööpäeva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aega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</a:p>
          <a:p>
            <a:r>
              <a:rPr lang="et-EE" sz="2200" b="1" dirty="0">
                <a:solidFill>
                  <a:schemeClr val="bg1"/>
                </a:solidFill>
              </a:rPr>
              <a:t>Otsused: </a:t>
            </a:r>
            <a:r>
              <a:rPr lang="et-EE" sz="2200" dirty="0">
                <a:solidFill>
                  <a:schemeClr val="bg1"/>
                </a:solidFill>
              </a:rPr>
              <a:t>vihmavarjuprojekti taotlusi hindab hindamise töörühm</a:t>
            </a:r>
            <a:r>
              <a:rPr lang="en-US" sz="2200" dirty="0">
                <a:solidFill>
                  <a:schemeClr val="bg1"/>
                </a:solidFill>
              </a:rPr>
              <a:t>,</a:t>
            </a:r>
            <a:r>
              <a:rPr lang="et-EE" sz="2200" dirty="0">
                <a:solidFill>
                  <a:schemeClr val="bg1"/>
                </a:solidFill>
              </a:rPr>
              <a:t> kuni 5 liiget ja rahastusotsused kinnitab VIKO juhatus</a:t>
            </a:r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dirty="0" err="1">
                <a:solidFill>
                  <a:schemeClr val="bg1"/>
                </a:solidFill>
              </a:rPr>
              <a:t>Otsused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tulevad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enne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jaanipäeva</a:t>
            </a:r>
            <a:r>
              <a:rPr lang="en-US" sz="2200" dirty="0">
                <a:solidFill>
                  <a:schemeClr val="bg1"/>
                </a:solidFill>
              </a:rPr>
              <a:t> ja alates 1.augustist 2024 </a:t>
            </a:r>
            <a:r>
              <a:rPr lang="en-US" sz="2200" dirty="0" err="1">
                <a:solidFill>
                  <a:schemeClr val="bg1"/>
                </a:solidFill>
              </a:rPr>
              <a:t>võib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tegevusi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planeerida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</a:p>
          <a:p>
            <a:endParaRPr lang="et-EE" sz="2200" dirty="0"/>
          </a:p>
        </p:txBody>
      </p:sp>
    </p:spTree>
    <p:extLst>
      <p:ext uri="{BB962C8B-B14F-4D97-AF65-F5344CB8AC3E}">
        <p14:creationId xmlns:p14="http://schemas.microsoft.com/office/powerpoint/2010/main" val="2985409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C929CC51-A257-4620-85F4-1FFC4E24B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WWW.VIKO.EE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6831E6CE-095D-4742-86F4-F161A3481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t-EE" sz="2200" dirty="0"/>
          </a:p>
          <a:p>
            <a:r>
              <a:rPr lang="et-EE" sz="2200" dirty="0">
                <a:solidFill>
                  <a:schemeClr val="bg1"/>
                </a:solidFill>
              </a:rPr>
              <a:t>TAOTLEJATE NÕUSTAMINE JOOKSVALT: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bg1"/>
                </a:solidFill>
              </a:rPr>
              <a:t>+372 5</a:t>
            </a:r>
            <a:r>
              <a:rPr lang="et-EE" sz="2200" dirty="0">
                <a:solidFill>
                  <a:schemeClr val="bg1"/>
                </a:solidFill>
              </a:rPr>
              <a:t>3</a:t>
            </a:r>
            <a:r>
              <a:rPr lang="en-US" sz="2200" dirty="0">
                <a:solidFill>
                  <a:schemeClr val="bg1"/>
                </a:solidFill>
              </a:rPr>
              <a:t>02 6061</a:t>
            </a:r>
            <a:endParaRPr lang="et-EE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anu.horn@viko.ee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endParaRPr lang="et-EE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t-EE" sz="22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t-EE" sz="2200" b="1" dirty="0">
                <a:solidFill>
                  <a:schemeClr val="bg1"/>
                </a:solidFill>
              </a:rPr>
              <a:t>AITÄH KUULAMAST!</a:t>
            </a:r>
          </a:p>
          <a:p>
            <a:pPr marL="0" indent="0">
              <a:buNone/>
            </a:pPr>
            <a:endParaRPr lang="et-EE" sz="2200" dirty="0"/>
          </a:p>
          <a:p>
            <a:pPr marL="0" indent="0">
              <a:buNone/>
            </a:pPr>
            <a:endParaRPr lang="et-EE" sz="2200" dirty="0"/>
          </a:p>
        </p:txBody>
      </p:sp>
    </p:spTree>
    <p:extLst>
      <p:ext uri="{BB962C8B-B14F-4D97-AF65-F5344CB8AC3E}">
        <p14:creationId xmlns:p14="http://schemas.microsoft.com/office/powerpoint/2010/main" val="203245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9503EAB-730E-46F6-9C7A-6AE7BD3A6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37352"/>
            <a:ext cx="8534400" cy="1305017"/>
          </a:xfrm>
        </p:spPr>
        <p:txBody>
          <a:bodyPr/>
          <a:lstStyle/>
          <a:p>
            <a:pPr algn="ctr"/>
            <a:r>
              <a:rPr lang="en-US" dirty="0"/>
              <a:t>VIHMAVARJUPROJEKTIDE LÜHIKIRJELDUS JA EESMÄRGID </a:t>
            </a: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A06017FF-9051-4D13-845A-42C1A96A9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757779"/>
            <a:ext cx="11136727" cy="4350058"/>
          </a:xfrm>
        </p:spPr>
        <p:txBody>
          <a:bodyPr>
            <a:normAutofit/>
          </a:bodyPr>
          <a:lstStyle/>
          <a:p>
            <a:r>
              <a:rPr lang="et-EE" sz="2200" dirty="0">
                <a:solidFill>
                  <a:schemeClr val="bg1"/>
                </a:solidFill>
              </a:rPr>
              <a:t>Projektitegevused on suunatud Virumaa Koostöökogu piirkonna MTÜ/</a:t>
            </a:r>
            <a:r>
              <a:rPr lang="et-EE" sz="2200" dirty="0" err="1">
                <a:solidFill>
                  <a:schemeClr val="bg1"/>
                </a:solidFill>
              </a:rPr>
              <a:t>SA-tele</a:t>
            </a:r>
            <a:r>
              <a:rPr lang="et-EE" sz="2200" dirty="0">
                <a:solidFill>
                  <a:schemeClr val="bg1"/>
                </a:solidFill>
              </a:rPr>
              <a:t>, kes panustavad </a:t>
            </a:r>
            <a:r>
              <a:rPr lang="et-EE" sz="2200" b="1" dirty="0">
                <a:solidFill>
                  <a:schemeClr val="bg1"/>
                </a:solidFill>
              </a:rPr>
              <a:t>piirkonna arengusse ja kogukondade tugevdamisesse </a:t>
            </a:r>
            <a:r>
              <a:rPr lang="et-EE" sz="2200" dirty="0">
                <a:solidFill>
                  <a:schemeClr val="bg1"/>
                </a:solidFill>
              </a:rPr>
              <a:t>läbi erinevate sündmuste, ürituste, tegevust, laagrite jne. Eesmärk on kaasata erinevatesse tegevustesse võimalikult suur hulk piirkonna noori, külasid, kogukondi, huvigruppe. Lubatud on ka nt kahe erineva MTÜ/SA omavaheline koostööprojekt, selleks et teha piirkonnas midagi suurt ja tulemuslikku. </a:t>
            </a:r>
          </a:p>
          <a:p>
            <a:r>
              <a:rPr lang="et-EE" sz="2200" dirty="0">
                <a:solidFill>
                  <a:schemeClr val="bg1"/>
                </a:solidFill>
              </a:rPr>
              <a:t>Vihmavarjuprojekti  „Tugevad kogukonnad“ </a:t>
            </a:r>
            <a:r>
              <a:rPr lang="et-EE" sz="2200" b="1" dirty="0">
                <a:solidFill>
                  <a:schemeClr val="bg1"/>
                </a:solidFill>
              </a:rPr>
              <a:t>eesmärgiks on toimekate ja ühtehoidvate kogukondade loomise toetamine ja tugevdamine läbi kogukondlike tegevuste</a:t>
            </a:r>
            <a:r>
              <a:rPr lang="et-EE" sz="2200" dirty="0">
                <a:solidFill>
                  <a:schemeClr val="bg1"/>
                </a:solidFill>
              </a:rPr>
              <a:t>. Need aitavad täita VIKO strateegia eesmärke: </a:t>
            </a:r>
            <a:r>
              <a:rPr lang="et-EE" sz="2200" b="1" dirty="0">
                <a:solidFill>
                  <a:schemeClr val="bg1"/>
                </a:solidFill>
              </a:rPr>
              <a:t>tõsta noorte ja kogukonna ettevõtlushoiakuid ja oskusteadmiste taset ning laiendada nende silmaringi. </a:t>
            </a:r>
          </a:p>
          <a:p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412702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820D0-D100-C591-2D0E-AED1778F0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03681"/>
            <a:ext cx="10119912" cy="1553593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VIHMAVARJUPROJEKTE RAKENDATAKSE VIRUMAA KOOSTÖÖKOGU </a:t>
            </a:r>
            <a:r>
              <a:rPr lang="en-US" dirty="0" err="1"/>
              <a:t>tegevuspiirkonNAS</a:t>
            </a:r>
            <a:r>
              <a:rPr lang="en-US" dirty="0"/>
              <a:t>  </a:t>
            </a:r>
            <a:endParaRPr lang="et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3DBCA-8DD6-3461-A5FD-3226D6C49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618913"/>
            <a:ext cx="8534400" cy="2876364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LÜGANUSE VALD </a:t>
            </a:r>
          </a:p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Kogu valla territoorium, sealhulgas Kiviõli linn </a:t>
            </a:r>
          </a:p>
          <a:p>
            <a:r>
              <a:rPr lang="et-EE" b="1" dirty="0">
                <a:solidFill>
                  <a:schemeClr val="bg1"/>
                </a:solidFill>
              </a:rPr>
              <a:t>VIRU-NIGULA VALD </a:t>
            </a:r>
          </a:p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Aseri alevik ja kaheksa küla: Aseriaru, </a:t>
            </a:r>
            <a:r>
              <a:rPr lang="et-EE" dirty="0" err="1">
                <a:solidFill>
                  <a:schemeClr val="bg1"/>
                </a:solidFill>
              </a:rPr>
              <a:t>Kalvi</a:t>
            </a:r>
            <a:r>
              <a:rPr lang="et-EE" dirty="0">
                <a:solidFill>
                  <a:schemeClr val="bg1"/>
                </a:solidFill>
              </a:rPr>
              <a:t>, </a:t>
            </a:r>
            <a:r>
              <a:rPr lang="et-EE" dirty="0" err="1">
                <a:solidFill>
                  <a:schemeClr val="bg1"/>
                </a:solidFill>
              </a:rPr>
              <a:t>Kestla</a:t>
            </a:r>
            <a:r>
              <a:rPr lang="et-EE" dirty="0">
                <a:solidFill>
                  <a:schemeClr val="bg1"/>
                </a:solidFill>
              </a:rPr>
              <a:t>, Koogu, Kõrkküla, Kõrtsialuse, Oru ja Rannu külad </a:t>
            </a:r>
          </a:p>
          <a:p>
            <a:r>
              <a:rPr lang="et-EE" b="1" dirty="0">
                <a:solidFill>
                  <a:schemeClr val="bg1"/>
                </a:solidFill>
              </a:rPr>
              <a:t>VINNI VALD </a:t>
            </a:r>
          </a:p>
          <a:p>
            <a:pPr marL="0" indent="0">
              <a:buNone/>
            </a:pPr>
            <a:r>
              <a:rPr lang="et-EE" sz="1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Rägavere piirkonna 15 küla: </a:t>
            </a:r>
            <a:r>
              <a:rPr lang="et-EE" sz="1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Aarla</a:t>
            </a:r>
            <a:r>
              <a:rPr lang="et-EE" sz="1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t-EE" sz="1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Aasuvälja</a:t>
            </a:r>
            <a:r>
              <a:rPr lang="et-EE" sz="1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, Kantküla, </a:t>
            </a:r>
            <a:r>
              <a:rPr lang="et-EE" sz="1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Kõrma</a:t>
            </a:r>
            <a:r>
              <a:rPr lang="et-EE" sz="1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t-EE" sz="1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Lavi</a:t>
            </a:r>
            <a:r>
              <a:rPr lang="et-EE" sz="1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, Miila, </a:t>
            </a:r>
            <a:r>
              <a:rPr lang="et-EE" sz="1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Mõedaka</a:t>
            </a:r>
            <a:r>
              <a:rPr lang="et-EE" sz="1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, Männikvälja, Nurkse, Nõmmise, </a:t>
            </a:r>
            <a:r>
              <a:rPr lang="et-EE" sz="1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Põlula</a:t>
            </a:r>
            <a:r>
              <a:rPr lang="et-EE" sz="1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, Sae, Uljaste, Ulvi ja Viru-Kabala külad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512425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257CE83-389C-420F-BFF5-27647B8FE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594805"/>
            <a:ext cx="10395121" cy="1296140"/>
          </a:xfrm>
        </p:spPr>
        <p:txBody>
          <a:bodyPr/>
          <a:lstStyle/>
          <a:p>
            <a:pPr algn="ctr"/>
            <a:r>
              <a:rPr lang="et-EE" dirty="0"/>
              <a:t>T</a:t>
            </a:r>
            <a:r>
              <a:rPr lang="en-US" dirty="0"/>
              <a:t>OETATAVAD TEGEVUSED JA TOETUSE SAAJAD  </a:t>
            </a: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975E25E7-0C1E-4A3F-ADCB-E3C94C1E6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890946"/>
            <a:ext cx="10820402" cy="331137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t-EE" dirty="0"/>
          </a:p>
          <a:p>
            <a:r>
              <a:rPr lang="et-EE" dirty="0">
                <a:solidFill>
                  <a:schemeClr val="bg1"/>
                </a:solidFill>
              </a:rPr>
              <a:t>Noortele ja kogukonnaliikmetele suunatud tegevused – laagrid, inspiratsioonipäevad, töötoad, koolitused jms </a:t>
            </a:r>
          </a:p>
          <a:p>
            <a:r>
              <a:rPr lang="et-EE" dirty="0">
                <a:solidFill>
                  <a:schemeClr val="bg1"/>
                </a:solidFill>
              </a:rPr>
              <a:t>Õppereisid (Eesti sisesed) ja koolitused</a:t>
            </a:r>
          </a:p>
          <a:p>
            <a:r>
              <a:rPr lang="et-EE" dirty="0">
                <a:solidFill>
                  <a:schemeClr val="bg1"/>
                </a:solidFill>
              </a:rPr>
              <a:t>Koostööle suunavad tegevused, töötoad, õppepäevad, seminarid, konverentsid, laadad, etendused</a:t>
            </a:r>
          </a:p>
          <a:p>
            <a:r>
              <a:rPr lang="et-EE" dirty="0">
                <a:solidFill>
                  <a:schemeClr val="bg1"/>
                </a:solidFill>
              </a:rPr>
              <a:t>Toetuse saajad </a:t>
            </a:r>
            <a:r>
              <a:rPr lang="en-US" dirty="0">
                <a:solidFill>
                  <a:schemeClr val="bg1"/>
                </a:solidFill>
              </a:rPr>
              <a:t>on </a:t>
            </a:r>
            <a:r>
              <a:rPr lang="et-EE" dirty="0">
                <a:solidFill>
                  <a:schemeClr val="bg1"/>
                </a:solidFill>
              </a:rPr>
              <a:t>kolmanda sektori organisatsioonid (MTÜd ja </a:t>
            </a:r>
            <a:r>
              <a:rPr lang="et-EE" dirty="0" err="1">
                <a:solidFill>
                  <a:schemeClr val="bg1"/>
                </a:solidFill>
              </a:rPr>
              <a:t>SAd</a:t>
            </a:r>
            <a:r>
              <a:rPr lang="et-EE" dirty="0">
                <a:solidFill>
                  <a:schemeClr val="bg1"/>
                </a:solidFill>
              </a:rPr>
              <a:t>)</a:t>
            </a:r>
            <a:br>
              <a:rPr lang="et-EE" dirty="0"/>
            </a:br>
            <a:endParaRPr lang="et-EE" dirty="0"/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445031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E3C1BB4-86D3-43A8-A261-503045BA7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452761"/>
            <a:ext cx="9569498" cy="107123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err="1"/>
              <a:t>Toetuse</a:t>
            </a:r>
            <a:r>
              <a:rPr lang="en-US" sz="4000" dirty="0"/>
              <a:t> </a:t>
            </a:r>
            <a:r>
              <a:rPr lang="en-US" sz="4000" dirty="0" err="1"/>
              <a:t>saajad</a:t>
            </a:r>
            <a:r>
              <a:rPr lang="en-US" sz="4000" dirty="0"/>
              <a:t> ja </a:t>
            </a:r>
            <a:r>
              <a:rPr lang="en-US" sz="4000" dirty="0" err="1"/>
              <a:t>nõuded</a:t>
            </a:r>
            <a:r>
              <a:rPr lang="en-US" sz="4000" dirty="0"/>
              <a:t> </a:t>
            </a:r>
            <a:br>
              <a:rPr lang="et-EE" dirty="0"/>
            </a:b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265C5510-5B03-4329-A0A4-BDA022E2F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279" y="1278385"/>
            <a:ext cx="10581334" cy="5220069"/>
          </a:xfrm>
        </p:spPr>
        <p:txBody>
          <a:bodyPr>
            <a:normAutofit fontScale="77500" lnSpcReduction="20000"/>
          </a:bodyPr>
          <a:lstStyle/>
          <a:p>
            <a:r>
              <a:rPr lang="et-EE" sz="2200" dirty="0">
                <a:solidFill>
                  <a:schemeClr val="bg1"/>
                </a:solidFill>
              </a:rPr>
              <a:t>Toetuse saajad </a:t>
            </a:r>
            <a:r>
              <a:rPr lang="en-US" sz="2200" dirty="0">
                <a:solidFill>
                  <a:schemeClr val="bg1"/>
                </a:solidFill>
              </a:rPr>
              <a:t>on k</a:t>
            </a:r>
            <a:r>
              <a:rPr lang="et-EE" sz="2200" dirty="0" err="1">
                <a:solidFill>
                  <a:schemeClr val="bg1"/>
                </a:solidFill>
              </a:rPr>
              <a:t>olmanda</a:t>
            </a:r>
            <a:r>
              <a:rPr lang="et-EE" sz="2200" dirty="0">
                <a:solidFill>
                  <a:schemeClr val="bg1"/>
                </a:solidFill>
              </a:rPr>
              <a:t> sektori organisatsioonid (MTÜd ja </a:t>
            </a:r>
            <a:r>
              <a:rPr lang="et-EE" sz="2200" dirty="0" err="1">
                <a:solidFill>
                  <a:schemeClr val="bg1"/>
                </a:solidFill>
              </a:rPr>
              <a:t>SAd</a:t>
            </a:r>
            <a:r>
              <a:rPr lang="et-EE" sz="2200" dirty="0">
                <a:solidFill>
                  <a:schemeClr val="bg1"/>
                </a:solidFill>
              </a:rPr>
              <a:t>)</a:t>
            </a:r>
          </a:p>
          <a:p>
            <a:r>
              <a:rPr lang="et-EE" sz="2200" b="1" dirty="0">
                <a:solidFill>
                  <a:schemeClr val="bg1"/>
                </a:solidFill>
              </a:rPr>
              <a:t>Nõuded toetuse saajale</a:t>
            </a:r>
            <a:r>
              <a:rPr lang="en-US" sz="2200" b="1" dirty="0">
                <a:solidFill>
                  <a:schemeClr val="bg1"/>
                </a:solidFill>
              </a:rPr>
              <a:t> ja </a:t>
            </a:r>
            <a:r>
              <a:rPr lang="en-US" sz="2200" b="1" dirty="0" err="1">
                <a:solidFill>
                  <a:schemeClr val="bg1"/>
                </a:solidFill>
              </a:rPr>
              <a:t>taotlusele</a:t>
            </a:r>
            <a:r>
              <a:rPr lang="en-US" sz="2200" b="1" dirty="0">
                <a:solidFill>
                  <a:schemeClr val="bg1"/>
                </a:solidFill>
              </a:rPr>
              <a:t>:</a:t>
            </a:r>
            <a:endParaRPr lang="et-EE" sz="2200" b="1" dirty="0">
              <a:solidFill>
                <a:schemeClr val="bg1"/>
              </a:solidFill>
            </a:endParaRPr>
          </a:p>
          <a:p>
            <a:r>
              <a:rPr lang="et-EE" sz="2200" dirty="0">
                <a:solidFill>
                  <a:schemeClr val="bg1"/>
                </a:solidFill>
              </a:rPr>
              <a:t>Tegevused viiakse ellu VIKO tegevuspiirkonnas- Lüganuse vald,  Vinni vald (endise Rägavere valla territoorium) ja Viru-Nigula vald (endise Aseri valla territoorium). </a:t>
            </a:r>
          </a:p>
          <a:p>
            <a:r>
              <a:rPr lang="et-EE" sz="2200" dirty="0">
                <a:solidFill>
                  <a:schemeClr val="bg1"/>
                </a:solidFill>
              </a:rPr>
              <a:t>Taotlejal ei tohi olla maksuvõlga ning majandusaasta aruanded peavad olema esitatud</a:t>
            </a:r>
          </a:p>
          <a:p>
            <a:r>
              <a:rPr lang="et-EE" sz="2200" dirty="0">
                <a:solidFill>
                  <a:schemeClr val="bg1"/>
                </a:solidFill>
              </a:rPr>
              <a:t>Taotleja on kohustatud projekti ellu viima </a:t>
            </a:r>
            <a:r>
              <a:rPr lang="en-US" sz="2200" dirty="0">
                <a:solidFill>
                  <a:schemeClr val="bg1"/>
                </a:solidFill>
              </a:rPr>
              <a:t>7</a:t>
            </a:r>
            <a:r>
              <a:rPr lang="et-EE" sz="2200" dirty="0">
                <a:solidFill>
                  <a:schemeClr val="bg1"/>
                </a:solidFill>
              </a:rPr>
              <a:t> kuu jooksul alates toetusotsuse saamisest (projekti  periood käesolevas voorus on </a:t>
            </a:r>
            <a:r>
              <a:rPr lang="et-EE" sz="2200" b="1" dirty="0">
                <a:solidFill>
                  <a:schemeClr val="bg1"/>
                </a:solidFill>
              </a:rPr>
              <a:t>01.0</a:t>
            </a:r>
            <a:r>
              <a:rPr lang="en-US" sz="2200" b="1" dirty="0">
                <a:solidFill>
                  <a:schemeClr val="bg1"/>
                </a:solidFill>
              </a:rPr>
              <a:t>8</a:t>
            </a:r>
            <a:r>
              <a:rPr lang="et-EE" sz="2200" b="1" dirty="0">
                <a:solidFill>
                  <a:schemeClr val="bg1"/>
                </a:solidFill>
              </a:rPr>
              <a:t>.</a:t>
            </a:r>
            <a:r>
              <a:rPr lang="en-US" sz="2200" b="1" dirty="0">
                <a:solidFill>
                  <a:schemeClr val="bg1"/>
                </a:solidFill>
              </a:rPr>
              <a:t>2023</a:t>
            </a:r>
            <a:r>
              <a:rPr lang="et-EE" sz="2200" b="1" dirty="0">
                <a:solidFill>
                  <a:schemeClr val="bg1"/>
                </a:solidFill>
              </a:rPr>
              <a:t> kuni </a:t>
            </a:r>
            <a:r>
              <a:rPr lang="en-US" sz="2200" b="1" dirty="0">
                <a:solidFill>
                  <a:schemeClr val="bg1"/>
                </a:solidFill>
              </a:rPr>
              <a:t>28</a:t>
            </a:r>
            <a:r>
              <a:rPr lang="et-EE" sz="2200" b="1" dirty="0">
                <a:solidFill>
                  <a:schemeClr val="bg1"/>
                </a:solidFill>
              </a:rPr>
              <a:t>.0</a:t>
            </a:r>
            <a:r>
              <a:rPr lang="en-US" sz="2200" b="1" dirty="0">
                <a:solidFill>
                  <a:schemeClr val="bg1"/>
                </a:solidFill>
              </a:rPr>
              <a:t>2</a:t>
            </a:r>
            <a:r>
              <a:rPr lang="et-EE" sz="2200" b="1" dirty="0">
                <a:solidFill>
                  <a:schemeClr val="bg1"/>
                </a:solidFill>
              </a:rPr>
              <a:t>.202</a:t>
            </a:r>
            <a:r>
              <a:rPr lang="en-US" sz="2200" b="1" dirty="0">
                <a:solidFill>
                  <a:schemeClr val="bg1"/>
                </a:solidFill>
              </a:rPr>
              <a:t>4</a:t>
            </a:r>
            <a:r>
              <a:rPr lang="et-EE" sz="2200" dirty="0">
                <a:solidFill>
                  <a:schemeClr val="bg1"/>
                </a:solidFill>
              </a:rPr>
              <a:t>) </a:t>
            </a:r>
          </a:p>
          <a:p>
            <a:r>
              <a:rPr lang="et-EE" sz="2200" dirty="0">
                <a:solidFill>
                  <a:schemeClr val="bg1"/>
                </a:solidFill>
              </a:rPr>
              <a:t>Projekti 6-kuulisel perioodil peab olema minimaalselt 2 tegevust, mis on soovitatav jagada igasse kvartalisse </a:t>
            </a:r>
          </a:p>
          <a:p>
            <a:r>
              <a:rPr lang="et-EE" sz="2200" dirty="0">
                <a:solidFill>
                  <a:schemeClr val="bg1"/>
                </a:solidFill>
              </a:rPr>
              <a:t>Minimaalne arve lõppsumma vähemalt 100 eurot</a:t>
            </a:r>
          </a:p>
          <a:p>
            <a:r>
              <a:rPr lang="et-EE" sz="2200" dirty="0">
                <a:solidFill>
                  <a:schemeClr val="bg1"/>
                </a:solidFill>
              </a:rPr>
              <a:t>Arve juurde tuleb taotlejal igakordselt esitada sündmuse toimumise kohta registreerimisleht  </a:t>
            </a:r>
          </a:p>
          <a:p>
            <a:r>
              <a:rPr lang="et-EE" sz="2200" dirty="0">
                <a:solidFill>
                  <a:schemeClr val="bg1"/>
                </a:solidFill>
              </a:rPr>
              <a:t>Kokku võib taotlejal olla kuni 10 kuluarvet.</a:t>
            </a:r>
          </a:p>
          <a:p>
            <a:r>
              <a:rPr lang="et-EE" sz="2200" dirty="0">
                <a:solidFill>
                  <a:schemeClr val="bg1"/>
                </a:solidFill>
              </a:rPr>
              <a:t>Toetuse saaja ei või ise osutada teenust (tuleb teenus sisse osta) ning olla seotud pakkujaga. </a:t>
            </a:r>
          </a:p>
          <a:p>
            <a:r>
              <a:rPr lang="et-EE" sz="2200" dirty="0">
                <a:solidFill>
                  <a:schemeClr val="bg1"/>
                </a:solidFill>
              </a:rPr>
              <a:t>Kulude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tasumiseks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t-EE" sz="2200" dirty="0">
                <a:solidFill>
                  <a:schemeClr val="bg1"/>
                </a:solidFill>
              </a:rPr>
              <a:t>esitatakse Virumaa Koostöökogule üritusega seotud kuulutus, päevakava, osalejate nimekiri, fotod sündmusest, arved, pakkumised. Teavitustegevustes tuleb kasutada VIKO ja </a:t>
            </a:r>
            <a:r>
              <a:rPr lang="et-EE" sz="2200" dirty="0" err="1">
                <a:solidFill>
                  <a:schemeClr val="bg1"/>
                </a:solidFill>
              </a:rPr>
              <a:t>Leader</a:t>
            </a:r>
            <a:r>
              <a:rPr lang="et-EE" sz="2200" dirty="0">
                <a:solidFill>
                  <a:schemeClr val="bg1"/>
                </a:solidFill>
              </a:rPr>
              <a:t> logosid. </a:t>
            </a:r>
          </a:p>
        </p:txBody>
      </p:sp>
    </p:spTree>
    <p:extLst>
      <p:ext uri="{BB962C8B-B14F-4D97-AF65-F5344CB8AC3E}">
        <p14:creationId xmlns:p14="http://schemas.microsoft.com/office/powerpoint/2010/main" val="4150523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67490296-9F10-4AFF-9299-84CBEF00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532661"/>
            <a:ext cx="10164301" cy="1500326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Toetuse</a:t>
            </a:r>
            <a:r>
              <a:rPr lang="en-US" dirty="0"/>
              <a:t> </a:t>
            </a:r>
            <a:r>
              <a:rPr lang="en-US" dirty="0" err="1"/>
              <a:t>saaja</a:t>
            </a:r>
            <a:r>
              <a:rPr lang="en-US" dirty="0"/>
              <a:t> </a:t>
            </a:r>
            <a:r>
              <a:rPr lang="en-US" dirty="0" err="1"/>
              <a:t>ülesanded</a:t>
            </a:r>
            <a:r>
              <a:rPr lang="en-US" dirty="0"/>
              <a:t> ja </a:t>
            </a:r>
            <a:r>
              <a:rPr lang="en-US" dirty="0" err="1"/>
              <a:t>kohustused</a:t>
            </a:r>
            <a:r>
              <a:rPr lang="en-US" dirty="0"/>
              <a:t> </a:t>
            </a: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9E90C77F-6FBE-4BBB-9C50-21599E40B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623" y="1837678"/>
            <a:ext cx="10678989" cy="4341179"/>
          </a:xfrm>
        </p:spPr>
        <p:txBody>
          <a:bodyPr>
            <a:normAutofit fontScale="85000" lnSpcReduction="20000"/>
          </a:bodyPr>
          <a:lstStyle/>
          <a:p>
            <a:r>
              <a:rPr lang="et-EE" sz="2200" dirty="0">
                <a:solidFill>
                  <a:schemeClr val="bg1"/>
                </a:solidFill>
              </a:rPr>
              <a:t>Tegevuse planeerimine ja elluviimine </a:t>
            </a:r>
            <a:r>
              <a:rPr lang="en-US" sz="2200" dirty="0">
                <a:solidFill>
                  <a:schemeClr val="bg1"/>
                </a:solidFill>
              </a:rPr>
              <a:t>7</a:t>
            </a:r>
            <a:r>
              <a:rPr lang="et-EE" sz="2200" dirty="0">
                <a:solidFill>
                  <a:schemeClr val="bg1"/>
                </a:solidFill>
              </a:rPr>
              <a:t> kuu jooksul, peale VIKO otsuse laekumist.</a:t>
            </a:r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dirty="0" err="1">
                <a:solidFill>
                  <a:schemeClr val="bg1"/>
                </a:solidFill>
              </a:rPr>
              <a:t>Periood</a:t>
            </a:r>
            <a:r>
              <a:rPr lang="en-US" sz="2200" dirty="0">
                <a:solidFill>
                  <a:schemeClr val="bg1"/>
                </a:solidFill>
              </a:rPr>
              <a:t> on 01.augustist 2023 </a:t>
            </a:r>
            <a:r>
              <a:rPr lang="en-US" sz="2200" dirty="0" err="1">
                <a:solidFill>
                  <a:schemeClr val="bg1"/>
                </a:solidFill>
              </a:rPr>
              <a:t>kuni</a:t>
            </a:r>
            <a:r>
              <a:rPr lang="en-US" sz="2200" dirty="0">
                <a:solidFill>
                  <a:schemeClr val="bg1"/>
                </a:solidFill>
              </a:rPr>
              <a:t> 28.veebruarini 2024</a:t>
            </a:r>
            <a:endParaRPr lang="et-EE" sz="2200" dirty="0">
              <a:solidFill>
                <a:schemeClr val="bg1"/>
              </a:solidFill>
            </a:endParaRPr>
          </a:p>
          <a:p>
            <a:r>
              <a:rPr lang="et-EE" sz="2200" dirty="0">
                <a:solidFill>
                  <a:schemeClr val="bg1"/>
                </a:solidFill>
              </a:rPr>
              <a:t>Teavitama projektitoetuse abil toetatava tegevuse elluviimisest vastavalt maaeluministri 22. detsembri 2015. a määruses nr 26 „Maaelu arengu toetuse andmisest ja kasutamisest teavitamise, toetatud objektide tähistamise ning Euroopa Maaelu Arengu Põllumajandusfondi (EAFRD) osalusele viitamise täpsem kord perioodil 2014–2020“ kehtestatud nõuetele. </a:t>
            </a:r>
            <a:endParaRPr lang="en-US" sz="2200" dirty="0">
              <a:solidFill>
                <a:schemeClr val="bg1"/>
              </a:solidFill>
            </a:endParaRPr>
          </a:p>
          <a:p>
            <a:r>
              <a:rPr lang="et-EE" sz="2200" dirty="0" err="1">
                <a:solidFill>
                  <a:schemeClr val="bg1"/>
                </a:solidFill>
              </a:rPr>
              <a:t>Turundamine</a:t>
            </a:r>
            <a:r>
              <a:rPr lang="et-EE" sz="2200" dirty="0">
                <a:solidFill>
                  <a:schemeClr val="bg1"/>
                </a:solidFill>
              </a:rPr>
              <a:t>, tegevuste ja tulemuste kajastamine meedias, FB-s, kodulehel nii taotlejal kui ka </a:t>
            </a:r>
            <a:r>
              <a:rPr lang="et-EE" sz="2200" dirty="0" err="1">
                <a:solidFill>
                  <a:schemeClr val="bg1"/>
                </a:solidFill>
              </a:rPr>
              <a:t>VIKO-l</a:t>
            </a:r>
            <a:endParaRPr lang="et-EE" sz="2200" dirty="0">
              <a:solidFill>
                <a:schemeClr val="bg1"/>
              </a:solidFill>
            </a:endParaRPr>
          </a:p>
          <a:p>
            <a:r>
              <a:rPr lang="et-EE" sz="2200" dirty="0">
                <a:solidFill>
                  <a:schemeClr val="bg1"/>
                </a:solidFill>
              </a:rPr>
              <a:t>Eelarve kasutamise jälgimine, vajadusel suhtlemine VIKO tegevtöötajaga </a:t>
            </a:r>
          </a:p>
          <a:p>
            <a:r>
              <a:rPr lang="et-EE" sz="2200" dirty="0">
                <a:solidFill>
                  <a:schemeClr val="bg1"/>
                </a:solidFill>
              </a:rPr>
              <a:t>Projekti aruande, tulemuste ja tagasiside aruande esitamine tegevusgrupile VIKO vormil hiljemalt 30 päeva jooksul peale projektiperioodi lõppu (antud voorus siis 3</a:t>
            </a:r>
            <a:r>
              <a:rPr lang="en-US" sz="2200" dirty="0">
                <a:solidFill>
                  <a:schemeClr val="bg1"/>
                </a:solidFill>
              </a:rPr>
              <a:t>1</a:t>
            </a:r>
            <a:r>
              <a:rPr lang="et-EE" sz="2200" dirty="0">
                <a:solidFill>
                  <a:schemeClr val="bg1"/>
                </a:solidFill>
              </a:rPr>
              <a:t>.</a:t>
            </a:r>
            <a:r>
              <a:rPr lang="en-US" sz="2200" dirty="0" err="1">
                <a:solidFill>
                  <a:schemeClr val="bg1"/>
                </a:solidFill>
              </a:rPr>
              <a:t>märtsiks</a:t>
            </a:r>
            <a:r>
              <a:rPr lang="en-US" sz="2200" dirty="0">
                <a:solidFill>
                  <a:schemeClr val="bg1"/>
                </a:solidFill>
              </a:rPr>
              <a:t> 2024</a:t>
            </a:r>
            <a:r>
              <a:rPr lang="et-EE" sz="2200" dirty="0">
                <a:solidFill>
                  <a:schemeClr val="bg1"/>
                </a:solidFill>
              </a:rPr>
              <a:t>)</a:t>
            </a:r>
            <a:endParaRPr lang="en-US" sz="2200" dirty="0">
              <a:solidFill>
                <a:schemeClr val="bg1"/>
              </a:solidFill>
            </a:endParaRPr>
          </a:p>
          <a:p>
            <a:r>
              <a:rPr lang="fi-FI" sz="2200" dirty="0" err="1">
                <a:solidFill>
                  <a:schemeClr val="bg1"/>
                </a:solidFill>
              </a:rPr>
              <a:t>Avalduse</a:t>
            </a:r>
            <a:r>
              <a:rPr lang="fi-FI" sz="2200" dirty="0">
                <a:solidFill>
                  <a:schemeClr val="bg1"/>
                </a:solidFill>
              </a:rPr>
              <a:t> </a:t>
            </a:r>
            <a:r>
              <a:rPr lang="fi-FI" sz="2200" dirty="0" err="1">
                <a:solidFill>
                  <a:schemeClr val="bg1"/>
                </a:solidFill>
              </a:rPr>
              <a:t>esitamisega</a:t>
            </a:r>
            <a:r>
              <a:rPr lang="fi-FI" sz="2200" dirty="0">
                <a:solidFill>
                  <a:schemeClr val="bg1"/>
                </a:solidFill>
              </a:rPr>
              <a:t> </a:t>
            </a:r>
            <a:r>
              <a:rPr lang="fi-FI" sz="2200" b="1" dirty="0" err="1">
                <a:solidFill>
                  <a:schemeClr val="bg1"/>
                </a:solidFill>
              </a:rPr>
              <a:t>kinnitab</a:t>
            </a:r>
            <a:r>
              <a:rPr lang="fi-FI" sz="2200" b="1" dirty="0">
                <a:solidFill>
                  <a:schemeClr val="bg1"/>
                </a:solidFill>
              </a:rPr>
              <a:t> </a:t>
            </a:r>
            <a:r>
              <a:rPr lang="fi-FI" sz="2200" b="1" dirty="0" err="1">
                <a:solidFill>
                  <a:schemeClr val="bg1"/>
                </a:solidFill>
              </a:rPr>
              <a:t>taotleja</a:t>
            </a:r>
            <a:r>
              <a:rPr lang="fi-FI" sz="2200" b="1" dirty="0">
                <a:solidFill>
                  <a:schemeClr val="bg1"/>
                </a:solidFill>
              </a:rPr>
              <a:t>, et </a:t>
            </a:r>
            <a:r>
              <a:rPr lang="fi-FI" sz="2200" b="1" dirty="0" err="1">
                <a:solidFill>
                  <a:schemeClr val="bg1"/>
                </a:solidFill>
              </a:rPr>
              <a:t>tal</a:t>
            </a:r>
            <a:r>
              <a:rPr lang="fi-FI" sz="2200" b="1" dirty="0">
                <a:solidFill>
                  <a:schemeClr val="bg1"/>
                </a:solidFill>
              </a:rPr>
              <a:t> on </a:t>
            </a:r>
            <a:r>
              <a:rPr lang="fi-FI" sz="2200" b="1" dirty="0" err="1">
                <a:solidFill>
                  <a:schemeClr val="bg1"/>
                </a:solidFill>
              </a:rPr>
              <a:t>olemas</a:t>
            </a:r>
            <a:r>
              <a:rPr lang="fi-FI" sz="2200" b="1" dirty="0">
                <a:solidFill>
                  <a:schemeClr val="bg1"/>
                </a:solidFill>
              </a:rPr>
              <a:t> </a:t>
            </a:r>
            <a:r>
              <a:rPr lang="fi-FI" sz="2200" b="1" dirty="0" err="1">
                <a:solidFill>
                  <a:schemeClr val="bg1"/>
                </a:solidFill>
              </a:rPr>
              <a:t>vajalik</a:t>
            </a:r>
            <a:r>
              <a:rPr lang="fi-FI" sz="2200" b="1" dirty="0">
                <a:solidFill>
                  <a:schemeClr val="bg1"/>
                </a:solidFill>
              </a:rPr>
              <a:t> 10%-</a:t>
            </a:r>
            <a:r>
              <a:rPr lang="fi-FI" sz="2200" b="1" dirty="0" err="1">
                <a:solidFill>
                  <a:schemeClr val="bg1"/>
                </a:solidFill>
              </a:rPr>
              <a:t>line</a:t>
            </a:r>
            <a:r>
              <a:rPr lang="fi-FI" sz="2200" b="1" dirty="0">
                <a:solidFill>
                  <a:schemeClr val="bg1"/>
                </a:solidFill>
              </a:rPr>
              <a:t> </a:t>
            </a:r>
            <a:r>
              <a:rPr lang="fi-FI" sz="2200" b="1" dirty="0" err="1">
                <a:solidFill>
                  <a:schemeClr val="bg1"/>
                </a:solidFill>
              </a:rPr>
              <a:t>omaosalus</a:t>
            </a:r>
            <a:r>
              <a:rPr lang="fi-FI" sz="2200" b="1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et-EE" sz="2200" dirty="0"/>
          </a:p>
        </p:txBody>
      </p:sp>
    </p:spTree>
    <p:extLst>
      <p:ext uri="{BB962C8B-B14F-4D97-AF65-F5344CB8AC3E}">
        <p14:creationId xmlns:p14="http://schemas.microsoft.com/office/powerpoint/2010/main" val="598929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7930402-870A-41B6-BFFD-CB1B2FAC3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90618"/>
            <a:ext cx="9915726" cy="1056442"/>
          </a:xfrm>
        </p:spPr>
        <p:txBody>
          <a:bodyPr/>
          <a:lstStyle/>
          <a:p>
            <a:pPr algn="ctr"/>
            <a:r>
              <a:rPr lang="et-EE" dirty="0"/>
              <a:t>ABIKÕLBLIKUD TEGE</a:t>
            </a:r>
            <a:r>
              <a:rPr lang="en-US" dirty="0" err="1"/>
              <a:t>vused</a:t>
            </a:r>
            <a:r>
              <a:rPr lang="en-US" dirty="0"/>
              <a:t> ja </a:t>
            </a:r>
            <a:r>
              <a:rPr lang="en-US" dirty="0" err="1"/>
              <a:t>kulud</a:t>
            </a:r>
            <a:r>
              <a:rPr lang="en-US" dirty="0"/>
              <a:t> </a:t>
            </a: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F6F2A2AE-7BF3-481F-92FA-979BD14EB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523" y="1550504"/>
            <a:ext cx="10599090" cy="4360718"/>
          </a:xfrm>
        </p:spPr>
        <p:txBody>
          <a:bodyPr>
            <a:noAutofit/>
          </a:bodyPr>
          <a:lstStyle/>
          <a:p>
            <a:r>
              <a:rPr lang="et-EE" sz="2000" dirty="0">
                <a:solidFill>
                  <a:schemeClr val="bg1"/>
                </a:solidFill>
              </a:rPr>
              <a:t>Ruumide rent, koolitaja või ürituse läbiviija tasu teenusena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O</a:t>
            </a:r>
            <a:r>
              <a:rPr lang="et-EE" sz="2000" dirty="0" err="1">
                <a:solidFill>
                  <a:schemeClr val="bg1"/>
                </a:solidFill>
              </a:rPr>
              <a:t>salejate</a:t>
            </a:r>
            <a:r>
              <a:rPr lang="et-EE" sz="2000" dirty="0">
                <a:solidFill>
                  <a:schemeClr val="bg1"/>
                </a:solidFill>
              </a:rPr>
              <a:t> transport, toitlustus </a:t>
            </a:r>
            <a:r>
              <a:rPr lang="en-US" dirty="0">
                <a:solidFill>
                  <a:schemeClr val="bg1"/>
                </a:solidFill>
              </a:rPr>
              <a:t>ja </a:t>
            </a:r>
            <a:r>
              <a:rPr lang="et-EE" sz="2000" dirty="0">
                <a:solidFill>
                  <a:schemeClr val="bg1"/>
                </a:solidFill>
              </a:rPr>
              <a:t>majutus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</a:t>
            </a:r>
            <a:r>
              <a:rPr lang="et-EE" sz="2000" dirty="0">
                <a:solidFill>
                  <a:schemeClr val="bg1"/>
                </a:solidFill>
              </a:rPr>
              <a:t>uud otseselt tegevuste läbiviimisega seotud kulud.</a:t>
            </a:r>
          </a:p>
          <a:p>
            <a:r>
              <a:rPr lang="et-EE" sz="2000" dirty="0">
                <a:solidFill>
                  <a:schemeClr val="bg1"/>
                </a:solidFill>
              </a:rPr>
              <a:t>Kulu peab olema mõistlik, põhjendatud, selge, üksikasjalikult kirjeldatud, majanduslikult otstarbekas ja vajalik tegevuse eesmärgi saavutamiseks!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t-EE" sz="2000" dirty="0">
                <a:solidFill>
                  <a:schemeClr val="bg1"/>
                </a:solidFill>
              </a:rPr>
              <a:t> Toetusraha kasutamisel tuleb olla otstarbekas ja säästlik!</a:t>
            </a:r>
          </a:p>
        </p:txBody>
      </p:sp>
    </p:spTree>
    <p:extLst>
      <p:ext uri="{BB962C8B-B14F-4D97-AF65-F5344CB8AC3E}">
        <p14:creationId xmlns:p14="http://schemas.microsoft.com/office/powerpoint/2010/main" val="3134704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8D6603F-5593-402D-BEA8-7FAFFA25A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3884"/>
            <a:ext cx="10288588" cy="1239142"/>
          </a:xfrm>
        </p:spPr>
        <p:txBody>
          <a:bodyPr/>
          <a:lstStyle/>
          <a:p>
            <a:pPr algn="ctr"/>
            <a:r>
              <a:rPr lang="en-US" dirty="0" err="1"/>
              <a:t>Mitteabikõlbulikud</a:t>
            </a:r>
            <a:r>
              <a:rPr lang="en-US" dirty="0"/>
              <a:t> </a:t>
            </a:r>
            <a:r>
              <a:rPr lang="en-US" dirty="0" err="1"/>
              <a:t>tegevused</a:t>
            </a:r>
            <a:r>
              <a:rPr lang="en-US" dirty="0"/>
              <a:t> </a:t>
            </a: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BC9E48D1-8A2C-4A6C-B3DF-ADA7A2C9B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357" y="1683026"/>
            <a:ext cx="10732255" cy="3847762"/>
          </a:xfrm>
        </p:spPr>
        <p:txBody>
          <a:bodyPr/>
          <a:lstStyle/>
          <a:p>
            <a:r>
              <a:rPr lang="et-EE" sz="2200" dirty="0">
                <a:solidFill>
                  <a:schemeClr val="bg1"/>
                </a:solidFill>
              </a:rPr>
              <a:t>Investeeringud põhivarasse, sh remondi- ja ehitustööd</a:t>
            </a:r>
          </a:p>
          <a:p>
            <a:r>
              <a:rPr lang="et-EE" sz="2200" dirty="0">
                <a:solidFill>
                  <a:schemeClr val="bg1"/>
                </a:solidFill>
              </a:rPr>
              <a:t>Vabatahtlik tasustamata töö </a:t>
            </a:r>
            <a:r>
              <a:rPr lang="en-US" sz="2200" dirty="0">
                <a:solidFill>
                  <a:schemeClr val="bg1"/>
                </a:solidFill>
              </a:rPr>
              <a:t>(</a:t>
            </a:r>
            <a:r>
              <a:rPr lang="en-US" sz="2200" dirty="0" err="1">
                <a:solidFill>
                  <a:schemeClr val="bg1"/>
                </a:solidFill>
              </a:rPr>
              <a:t>ei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saa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näidata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omaosalusena</a:t>
            </a:r>
            <a:r>
              <a:rPr lang="en-US" sz="2200" dirty="0">
                <a:solidFill>
                  <a:schemeClr val="bg1"/>
                </a:solidFill>
              </a:rPr>
              <a:t>!) </a:t>
            </a:r>
            <a:endParaRPr lang="et-EE" sz="2200" dirty="0">
              <a:solidFill>
                <a:schemeClr val="bg1"/>
              </a:solidFill>
            </a:endParaRPr>
          </a:p>
          <a:p>
            <a:r>
              <a:rPr lang="et-EE" sz="2200" dirty="0">
                <a:solidFill>
                  <a:schemeClr val="bg1"/>
                </a:solidFill>
              </a:rPr>
              <a:t>Projektijuhtimine</a:t>
            </a:r>
          </a:p>
          <a:p>
            <a:r>
              <a:rPr lang="et-EE" sz="2200" dirty="0">
                <a:solidFill>
                  <a:schemeClr val="bg1"/>
                </a:solidFill>
              </a:rPr>
              <a:t>Käsundus- või töölepingutega vormistatud töötamine (koolitaja, ürituse juht vms)</a:t>
            </a:r>
            <a:r>
              <a:rPr lang="en-US" sz="2200" dirty="0">
                <a:solidFill>
                  <a:schemeClr val="bg1"/>
                </a:solidFill>
              </a:rPr>
              <a:t>, need on </a:t>
            </a:r>
            <a:r>
              <a:rPr lang="en-US" sz="2200" dirty="0" err="1">
                <a:solidFill>
                  <a:schemeClr val="bg1"/>
                </a:solidFill>
              </a:rPr>
              <a:t>vaja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osta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sisse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teenusena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t-EE" sz="2200" dirty="0">
                <a:solidFill>
                  <a:schemeClr val="bg1"/>
                </a:solidFill>
              </a:rPr>
              <a:t> </a:t>
            </a:r>
          </a:p>
          <a:p>
            <a:r>
              <a:rPr lang="et-EE" sz="2200" dirty="0">
                <a:solidFill>
                  <a:schemeClr val="bg1"/>
                </a:solidFill>
              </a:rPr>
              <a:t>Ettevalmistavad tegevused</a:t>
            </a:r>
            <a:r>
              <a:rPr lang="en-US" sz="2200" dirty="0">
                <a:solidFill>
                  <a:schemeClr val="bg1"/>
                </a:solidFill>
              </a:rPr>
              <a:t>, mis on </a:t>
            </a:r>
            <a:r>
              <a:rPr lang="en-US" sz="2200" dirty="0" err="1">
                <a:solidFill>
                  <a:schemeClr val="bg1"/>
                </a:solidFill>
              </a:rPr>
              <a:t>varem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tehtud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tagasiulatuvalt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projekti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koosseisu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lisada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ei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saa</a:t>
            </a:r>
            <a:r>
              <a:rPr lang="et-EE" sz="2200" dirty="0">
                <a:solidFill>
                  <a:schemeClr val="bg1"/>
                </a:solidFill>
              </a:rPr>
              <a:t> </a:t>
            </a:r>
          </a:p>
          <a:p>
            <a:r>
              <a:rPr lang="et-EE" sz="2200" dirty="0">
                <a:solidFill>
                  <a:schemeClr val="bg1"/>
                </a:solidFill>
              </a:rPr>
              <a:t>Kingitused, auhinnad või meened </a:t>
            </a:r>
            <a:endParaRPr lang="et-E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479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0C26284-4951-4CE4-80A7-891F7BC3E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79395"/>
            <a:ext cx="10670328" cy="1198486"/>
          </a:xfrm>
        </p:spPr>
        <p:txBody>
          <a:bodyPr/>
          <a:lstStyle/>
          <a:p>
            <a:pPr algn="ctr"/>
            <a:r>
              <a:rPr lang="en-US" dirty="0" err="1"/>
              <a:t>Esitatavad</a:t>
            </a:r>
            <a:r>
              <a:rPr lang="en-US" dirty="0"/>
              <a:t> </a:t>
            </a:r>
            <a:r>
              <a:rPr lang="en-US" dirty="0" err="1"/>
              <a:t>dokumendid</a:t>
            </a:r>
            <a:r>
              <a:rPr lang="en-US" dirty="0"/>
              <a:t> </a:t>
            </a:r>
            <a:r>
              <a:rPr lang="en-US" dirty="0" err="1"/>
              <a:t>toetuse</a:t>
            </a:r>
            <a:r>
              <a:rPr lang="en-US" dirty="0"/>
              <a:t> </a:t>
            </a:r>
            <a:r>
              <a:rPr lang="en-US" dirty="0" err="1"/>
              <a:t>saamiseks</a:t>
            </a:r>
            <a:r>
              <a:rPr lang="en-US" dirty="0"/>
              <a:t> </a:t>
            </a: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EC8E53E6-5BDD-4774-A6A7-D2A91E17A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677880"/>
            <a:ext cx="10403998" cy="4545367"/>
          </a:xfrm>
        </p:spPr>
        <p:txBody>
          <a:bodyPr>
            <a:normAutofit fontScale="92500" lnSpcReduction="20000"/>
          </a:bodyPr>
          <a:lstStyle/>
          <a:p>
            <a:r>
              <a:rPr lang="et-EE" sz="2200" dirty="0">
                <a:solidFill>
                  <a:schemeClr val="bg1"/>
                </a:solidFill>
              </a:rPr>
              <a:t>Toetuse taotluse avaldus VIKO vormil</a:t>
            </a:r>
          </a:p>
          <a:p>
            <a:r>
              <a:rPr lang="et-EE" sz="2200" dirty="0">
                <a:solidFill>
                  <a:schemeClr val="bg1"/>
                </a:solidFill>
              </a:rPr>
              <a:t>Võib lisada </a:t>
            </a:r>
            <a:r>
              <a:rPr lang="en-US" sz="2200" dirty="0" err="1">
                <a:solidFill>
                  <a:schemeClr val="bg1"/>
                </a:solidFill>
              </a:rPr>
              <a:t>juurde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t-EE" sz="2200" dirty="0">
                <a:solidFill>
                  <a:schemeClr val="bg1"/>
                </a:solidFill>
              </a:rPr>
              <a:t>eelarve aluseks olevaid hinnapakkumisi, kuid see ei ole kohustuslik </a:t>
            </a:r>
          </a:p>
          <a:p>
            <a:r>
              <a:rPr lang="et-EE" sz="2200" dirty="0">
                <a:solidFill>
                  <a:schemeClr val="bg1"/>
                </a:solidFill>
              </a:rPr>
              <a:t>Peale positiivset toetusotsust võetavad hinnapakkumised tuleb võtta VIKO nimele. Eelnevalt tuleb antud tegevustes kokku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t-EE" sz="2200" dirty="0">
                <a:solidFill>
                  <a:schemeClr val="bg1"/>
                </a:solidFill>
              </a:rPr>
              <a:t>leppida VIKO tegevtöötajaga, kelle meililt pakkumused väljastatakse. </a:t>
            </a:r>
            <a:endParaRPr lang="en-US" sz="2200" dirty="0">
              <a:solidFill>
                <a:schemeClr val="bg1"/>
              </a:solidFill>
            </a:endParaRPr>
          </a:p>
          <a:p>
            <a:r>
              <a:rPr lang="et-EE" sz="2200" dirty="0">
                <a:solidFill>
                  <a:schemeClr val="bg1"/>
                </a:solidFill>
              </a:rPr>
              <a:t>Taotleja viib projekti tegevused 100% ellu. Arved peale tegevuste elluviimist esitab teenusepakkuja </a:t>
            </a:r>
            <a:r>
              <a:rPr lang="et-EE" sz="2200" dirty="0" err="1">
                <a:solidFill>
                  <a:schemeClr val="bg1"/>
                </a:solidFill>
              </a:rPr>
              <a:t>VIKO-le</a:t>
            </a:r>
            <a:r>
              <a:rPr lang="et-EE" sz="2200" dirty="0">
                <a:solidFill>
                  <a:schemeClr val="bg1"/>
                </a:solidFill>
              </a:rPr>
              <a:t>, VIKO tasub teenusepakkujale otse, peale kuludokumentide saamist. </a:t>
            </a:r>
            <a:r>
              <a:rPr lang="et-EE" sz="2200" b="1" dirty="0">
                <a:solidFill>
                  <a:schemeClr val="bg1"/>
                </a:solidFill>
              </a:rPr>
              <a:t>VIKO ei maksa ettemaksu. </a:t>
            </a:r>
            <a:endParaRPr lang="en-US" sz="2200" b="1" dirty="0">
              <a:solidFill>
                <a:schemeClr val="bg1"/>
              </a:solidFill>
            </a:endParaRPr>
          </a:p>
          <a:p>
            <a:r>
              <a:rPr lang="et-EE" sz="2200" dirty="0">
                <a:solidFill>
                  <a:schemeClr val="bg1"/>
                </a:solidFill>
              </a:rPr>
              <a:t>Enne iga projekti tegevuskavas plaanitud üritust tuleb teavitada VIKO tegevtöötajat ja avaldada ka vastav kuulutus/reklaam/teavitus sotsiaalmeedias või mujal.   </a:t>
            </a:r>
          </a:p>
          <a:p>
            <a:r>
              <a:rPr lang="et-EE" sz="2200" dirty="0">
                <a:solidFill>
                  <a:schemeClr val="bg1"/>
                </a:solidFill>
              </a:rPr>
              <a:t>Taotleja esitab </a:t>
            </a:r>
            <a:r>
              <a:rPr lang="et-EE" sz="2200" dirty="0" err="1">
                <a:solidFill>
                  <a:schemeClr val="bg1"/>
                </a:solidFill>
              </a:rPr>
              <a:t>VIKO-le</a:t>
            </a:r>
            <a:r>
              <a:rPr lang="et-EE" sz="2200" dirty="0">
                <a:solidFill>
                  <a:schemeClr val="bg1"/>
                </a:solidFill>
              </a:rPr>
              <a:t> (osalejate nimekirjad, päevakavad, sotsiaalmeedialingid, fotod jne). </a:t>
            </a:r>
          </a:p>
        </p:txBody>
      </p:sp>
    </p:spTree>
    <p:extLst>
      <p:ext uri="{BB962C8B-B14F-4D97-AF65-F5344CB8AC3E}">
        <p14:creationId xmlns:p14="http://schemas.microsoft.com/office/powerpoint/2010/main" val="2514288822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1158</TotalTime>
  <Words>1194</Words>
  <Application>Microsoft Office PowerPoint</Application>
  <PresentationFormat>Widescreen</PresentationFormat>
  <Paragraphs>93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Century Gothic</vt:lpstr>
      <vt:lpstr>Wingdings 3</vt:lpstr>
      <vt:lpstr>Slice</vt:lpstr>
      <vt:lpstr>                                      </vt:lpstr>
      <vt:lpstr>VIHMAVARJUPROJEKTIDE LÜHIKIRJELDUS JA EESMÄRGID </vt:lpstr>
      <vt:lpstr>VIHMAVARJUPROJEKTE RAKENDATAKSE VIRUMAA KOOSTÖÖKOGU tegevuspiirkonNAS  </vt:lpstr>
      <vt:lpstr>TOETATAVAD TEGEVUSED JA TOETUSE SAAJAD  </vt:lpstr>
      <vt:lpstr>Toetuse saajad ja nõuded  </vt:lpstr>
      <vt:lpstr>Toetuse saaja ülesanded ja kohustused </vt:lpstr>
      <vt:lpstr>ABIKÕLBLIKUD TEGEvused ja kulud </vt:lpstr>
      <vt:lpstr>Mitteabikõlbulikud tegevused </vt:lpstr>
      <vt:lpstr>Esitatavad dokumendid toetuse saamiseks </vt:lpstr>
      <vt:lpstr>Toetuse maksimaalne suurus ja määr</vt:lpstr>
      <vt:lpstr>Projeki tulemuste mõõtmine  </vt:lpstr>
      <vt:lpstr>Taotluse hindamiskriteeriumid </vt:lpstr>
      <vt:lpstr>Vihmavarjuprojektide  1. TAOTLUSVOOR ON AVATUD  01.mai kuni 14.mai 2023</vt:lpstr>
      <vt:lpstr>WWW.VIKO.EE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MTÜ VIRUMAA KOOSTÖÖKOGU</dc:title>
  <dc:creator>Kadri Kuusmik</dc:creator>
  <cp:lastModifiedBy>Anu</cp:lastModifiedBy>
  <cp:revision>24</cp:revision>
  <dcterms:created xsi:type="dcterms:W3CDTF">2022-03-09T11:26:17Z</dcterms:created>
  <dcterms:modified xsi:type="dcterms:W3CDTF">2023-03-30T12:45:19Z</dcterms:modified>
</cp:coreProperties>
</file>