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</p:sldMasterIdLst>
  <p:notesMasterIdLst>
    <p:notesMasterId r:id="rId3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58000"/>
  <p:notesSz cx="6858000" cy="9144000"/>
  <p:embeddedFontLst>
    <p:embeddedFont>
      <p:font typeface="Century Gothic" panose="020B050202020202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h6KqgqxGXJh92zZfZsTfZjz9XC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115D78-A0F8-4341-A3E7-8F39442C0D22}">
  <a:tblStyle styleId="{7B115D78-A0F8-4341-A3E7-8F39442C0D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customschemas.google.com/relationships/presentationmetadata" Target="meta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itelslaid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6"/>
          <p:cNvSpPr txBox="1"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entury Gothic"/>
              <a:buNone/>
              <a:defRPr sz="7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6"/>
          <p:cNvSpPr txBox="1"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rgbClr val="F7F7F7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aldisega sisu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4"/>
          <p:cNvSpPr txBox="1"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4"/>
          <p:cNvSpPr txBox="1">
            <a:spLocks noGrp="1"/>
          </p:cNvSpPr>
          <p:nvPr>
            <p:ph type="body" idx="1"/>
          </p:nvPr>
        </p:nvSpPr>
        <p:spPr>
          <a:xfrm>
            <a:off x="4784616" y="1447800"/>
            <a:ext cx="5195997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0200" algn="l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2000"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2pPr>
            <a:lvl3pPr marL="1371600" lvl="2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3pPr>
            <a:lvl4pPr marL="1828800" lvl="3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4pPr>
            <a:lvl5pPr marL="2286000" lvl="4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5pPr>
            <a:lvl6pPr marL="2743200" lvl="5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6pPr>
            <a:lvl7pPr marL="3200400" lvl="6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7pPr>
            <a:lvl8pPr marL="3657600" lvl="7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8pPr>
            <a:lvl9pPr marL="4114800" lvl="8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9pPr>
          </a:lstStyle>
          <a:p>
            <a:endParaRPr/>
          </a:p>
        </p:txBody>
      </p:sp>
      <p:sp>
        <p:nvSpPr>
          <p:cNvPr id="88" name="Google Shape;88;p44"/>
          <p:cNvSpPr txBox="1">
            <a:spLocks noGrp="1"/>
          </p:cNvSpPr>
          <p:nvPr>
            <p:ph type="body" idx="2"/>
          </p:nvPr>
        </p:nvSpPr>
        <p:spPr>
          <a:xfrm>
            <a:off x="1154953" y="3129280"/>
            <a:ext cx="3401063" cy="289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9" name="Google Shape;89;p4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ldiallkirjaga panoraampilt">
  <p:cSld name="Pildiallkirjaga panoraampil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5"/>
          <p:cNvSpPr txBox="1"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5"/>
          <p:cNvSpPr>
            <a:spLocks noGrp="1"/>
          </p:cNvSpPr>
          <p:nvPr>
            <p:ph type="pic" idx="2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95" name="Google Shape;95;p45"/>
          <p:cNvSpPr txBox="1">
            <a:spLocks noGrp="1"/>
          </p:cNvSpPr>
          <p:nvPr>
            <p:ph type="body" idx="1"/>
          </p:nvPr>
        </p:nvSpPr>
        <p:spPr>
          <a:xfrm>
            <a:off x="1154956" y="536732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6" name="Google Shape;96;p4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4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alkiri ja pildiallkiri">
  <p:cSld name="Pealkiri ja pildiallkiri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6"/>
          <p:cNvSpPr txBox="1"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6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2" name="Google Shape;102;p4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4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iteallkirjaga tsitaat">
  <p:cSld name="Viiteallkirjaga tsitaa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7"/>
          <p:cNvSpPr txBox="1"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7"/>
          <p:cNvSpPr txBox="1">
            <a:spLocks noGrp="1"/>
          </p:cNvSpPr>
          <p:nvPr>
            <p:ph type="body" idx="1"/>
          </p:nvPr>
        </p:nvSpPr>
        <p:spPr>
          <a:xfrm>
            <a:off x="1930400" y="3771174"/>
            <a:ext cx="7279649" cy="34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 b="0" i="0" cap="small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8" name="Google Shape;108;p47"/>
          <p:cNvSpPr txBox="1">
            <a:spLocks noGrp="1"/>
          </p:cNvSpPr>
          <p:nvPr>
            <p:ph type="body" idx="2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9" name="Google Shape;109;p4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" name="Google Shape;112;p47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200" b="0" i="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3" name="Google Shape;113;p47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200" b="0" i="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siitkaart">
  <p:cSld name="Visiitkaar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8"/>
          <p:cNvSpPr txBox="1"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8"/>
          <p:cNvSpPr txBox="1"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4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veergu">
  <p:cSld name="3 veergu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9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9"/>
          <p:cNvSpPr txBox="1"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3" name="Google Shape;123;p49"/>
          <p:cNvSpPr txBox="1">
            <a:spLocks noGrp="1"/>
          </p:cNvSpPr>
          <p:nvPr>
            <p:ph type="body" idx="2"/>
          </p:nvPr>
        </p:nvSpPr>
        <p:spPr>
          <a:xfrm>
            <a:off x="652463" y="2667000"/>
            <a:ext cx="2927350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4" name="Google Shape;124;p49"/>
          <p:cNvSpPr txBox="1">
            <a:spLocks noGrp="1"/>
          </p:cNvSpPr>
          <p:nvPr>
            <p:ph type="body" idx="3"/>
          </p:nvPr>
        </p:nvSpPr>
        <p:spPr>
          <a:xfrm>
            <a:off x="3883659" y="198120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5" name="Google Shape;125;p49"/>
          <p:cNvSpPr txBox="1">
            <a:spLocks noGrp="1"/>
          </p:cNvSpPr>
          <p:nvPr>
            <p:ph type="body" idx="4"/>
          </p:nvPr>
        </p:nvSpPr>
        <p:spPr>
          <a:xfrm>
            <a:off x="3873106" y="2667000"/>
            <a:ext cx="2946794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6" name="Google Shape;126;p49"/>
          <p:cNvSpPr txBox="1">
            <a:spLocks noGrp="1"/>
          </p:cNvSpPr>
          <p:nvPr>
            <p:ph type="body" idx="5"/>
          </p:nvPr>
        </p:nvSpPr>
        <p:spPr>
          <a:xfrm>
            <a:off x="7124700" y="1981200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7" name="Google Shape;127;p49"/>
          <p:cNvSpPr txBox="1">
            <a:spLocks noGrp="1"/>
          </p:cNvSpPr>
          <p:nvPr>
            <p:ph type="body" idx="6"/>
          </p:nvPr>
        </p:nvSpPr>
        <p:spPr>
          <a:xfrm>
            <a:off x="7124700" y="2667000"/>
            <a:ext cx="2932113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28" name="Google Shape;128;p49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9" name="Google Shape;129;p49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0" name="Google Shape;130;p49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ldiveergu">
  <p:cSld name="3 pildiveergu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0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50"/>
          <p:cNvSpPr txBox="1"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36" name="Google Shape;136;p50"/>
          <p:cNvSpPr>
            <a:spLocks noGrp="1"/>
          </p:cNvSpPr>
          <p:nvPr>
            <p:ph type="pic" idx="2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37" name="Google Shape;137;p50"/>
          <p:cNvSpPr txBox="1">
            <a:spLocks noGrp="1"/>
          </p:cNvSpPr>
          <p:nvPr>
            <p:ph type="body" idx="3"/>
          </p:nvPr>
        </p:nvSpPr>
        <p:spPr>
          <a:xfrm>
            <a:off x="652463" y="4827211"/>
            <a:ext cx="2940050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38" name="Google Shape;138;p50"/>
          <p:cNvSpPr txBox="1">
            <a:spLocks noGrp="1"/>
          </p:cNvSpPr>
          <p:nvPr>
            <p:ph type="body" idx="4"/>
          </p:nvPr>
        </p:nvSpPr>
        <p:spPr>
          <a:xfrm>
            <a:off x="3889375" y="4250949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39" name="Google Shape;139;p50"/>
          <p:cNvSpPr>
            <a:spLocks noGrp="1"/>
          </p:cNvSpPr>
          <p:nvPr>
            <p:ph type="pic" idx="5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40" name="Google Shape;140;p50"/>
          <p:cNvSpPr txBox="1">
            <a:spLocks noGrp="1"/>
          </p:cNvSpPr>
          <p:nvPr>
            <p:ph type="body" idx="6"/>
          </p:nvPr>
        </p:nvSpPr>
        <p:spPr>
          <a:xfrm>
            <a:off x="3888022" y="4827210"/>
            <a:ext cx="2934406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41" name="Google Shape;141;p50"/>
          <p:cNvSpPr txBox="1">
            <a:spLocks noGrp="1"/>
          </p:cNvSpPr>
          <p:nvPr>
            <p:ph type="body" idx="7"/>
          </p:nvPr>
        </p:nvSpPr>
        <p:spPr>
          <a:xfrm>
            <a:off x="7124700" y="4250949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42" name="Google Shape;142;p50"/>
          <p:cNvSpPr>
            <a:spLocks noGrp="1"/>
          </p:cNvSpPr>
          <p:nvPr>
            <p:ph type="pic" idx="8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43" name="Google Shape;143;p50"/>
          <p:cNvSpPr txBox="1">
            <a:spLocks noGrp="1"/>
          </p:cNvSpPr>
          <p:nvPr>
            <p:ph type="body" idx="9"/>
          </p:nvPr>
        </p:nvSpPr>
        <p:spPr>
          <a:xfrm>
            <a:off x="7124575" y="4827208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44" name="Google Shape;144;p50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5" name="Google Shape;145;p50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6" name="Google Shape;146;p50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0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itel ja vertikaaltekst" type="vertTx">
  <p:cSld name="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1"/>
          <p:cNvSpPr txBox="1">
            <a:spLocks noGrp="1"/>
          </p:cNvSpPr>
          <p:nvPr>
            <p:ph type="body" idx="1"/>
          </p:nvPr>
        </p:nvSpPr>
        <p:spPr>
          <a:xfrm rot="5400000">
            <a:off x="3478842" y="-322612"/>
            <a:ext cx="4195481" cy="894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52" name="Google Shape;152;p5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5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altiitel ja tekst" type="vertTitleAndTx">
  <p:cSld name="VERTICAL_TITLE_AND_VERTICAL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2"/>
          <p:cNvSpPr txBox="1">
            <a:spLocks noGrp="1"/>
          </p:cNvSpPr>
          <p:nvPr>
            <p:ph type="title"/>
          </p:nvPr>
        </p:nvSpPr>
        <p:spPr>
          <a:xfrm rot="5400000">
            <a:off x="6267450" y="2466975"/>
            <a:ext cx="5826125" cy="175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52"/>
          <p:cNvSpPr txBox="1">
            <a:spLocks noGrp="1"/>
          </p:cNvSpPr>
          <p:nvPr>
            <p:ph type="body" idx="1"/>
          </p:nvPr>
        </p:nvSpPr>
        <p:spPr>
          <a:xfrm rot="5400000">
            <a:off x="1679576" y="-139699"/>
            <a:ext cx="5368924" cy="742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58" name="Google Shape;158;p5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alkiri ja sisu" type="obj">
  <p:cSld name="OBJEC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7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7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38" name="Google Shape;38;p3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ühi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inult pealkiri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9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9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ldiallkirjaga pilt" type="picTx">
  <p:cSld name="PICTURE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0"/>
          <p:cNvSpPr txBox="1"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0"/>
          <p:cNvSpPr>
            <a:spLocks noGrp="1"/>
          </p:cNvSpPr>
          <p:nvPr>
            <p:ph type="pic" idx="2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53" name="Google Shape;53;p40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5084979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54" name="Google Shape;54;p40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0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itelslaid" type="title">
  <p:cSld name="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5"/>
          <p:cNvSpPr txBox="1"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  <a:defRPr sz="7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rgbClr val="86D1D8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aotise päis" type="secHead">
  <p:cSld name="SECTION_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1"/>
          <p:cNvSpPr txBox="1"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1"/>
          <p:cNvSpPr txBox="1"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4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 sisu" type="twoObj">
  <p:cSld name="TWO_OBJECT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body" idx="1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72" name="Google Shape;72;p42"/>
          <p:cNvSpPr txBox="1">
            <a:spLocks noGrp="1"/>
          </p:cNvSpPr>
          <p:nvPr>
            <p:ph type="body" idx="2"/>
          </p:nvPr>
        </p:nvSpPr>
        <p:spPr>
          <a:xfrm>
            <a:off x="5654493" y="2056092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73" name="Google Shape;73;p4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õrdlus" type="twoTxTwoObj">
  <p:cSld name="TWO_OBJECTS_WITH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3"/>
          <p:cNvSpPr txBox="1"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79" name="Google Shape;79;p43"/>
          <p:cNvSpPr txBox="1">
            <a:spLocks noGrp="1"/>
          </p:cNvSpPr>
          <p:nvPr>
            <p:ph type="body" idx="2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80" name="Google Shape;80;p43"/>
          <p:cNvSpPr txBox="1">
            <a:spLocks noGrp="1"/>
          </p:cNvSpPr>
          <p:nvPr>
            <p:ph type="body" idx="3"/>
          </p:nvPr>
        </p:nvSpPr>
        <p:spPr>
          <a:xfrm>
            <a:off x="5654495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81" name="Google Shape;81;p43"/>
          <p:cNvSpPr txBox="1">
            <a:spLocks noGrp="1"/>
          </p:cNvSpPr>
          <p:nvPr>
            <p:ph type="body" idx="4"/>
          </p:nvPr>
        </p:nvSpPr>
        <p:spPr>
          <a:xfrm>
            <a:off x="5654495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82" name="Google Shape;82;p4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34"/>
          <p:cNvPicPr preferRelativeResize="0"/>
          <p:nvPr/>
        </p:nvPicPr>
        <p:blipFill rotWithShape="1">
          <a:blip r:embed="rId4">
            <a:alphaModFix/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34"/>
          <p:cNvPicPr preferRelativeResize="0"/>
          <p:nvPr/>
        </p:nvPicPr>
        <p:blipFill rotWithShape="1">
          <a:blip r:embed="rId5">
            <a:alphaModFix/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34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F3F3F3">
                  <a:alpha val="6666"/>
                </a:srgbClr>
              </a:gs>
              <a:gs pos="36000">
                <a:srgbClr val="F3F3F3">
                  <a:alpha val="5882"/>
                </a:srgbClr>
              </a:gs>
              <a:gs pos="69000">
                <a:srgbClr val="F3F3F3">
                  <a:alpha val="0"/>
                </a:srgbClr>
              </a:gs>
              <a:gs pos="100000">
                <a:srgbClr val="F3F3F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9;p34"/>
          <p:cNvPicPr preferRelativeResize="0"/>
          <p:nvPr/>
        </p:nvPicPr>
        <p:blipFill rotWithShape="1">
          <a:blip r:embed="rId6">
            <a:alphaModFix/>
          </a:blip>
          <a:srcRect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34"/>
          <p:cNvPicPr preferRelativeResize="0"/>
          <p:nvPr/>
        </p:nvPicPr>
        <p:blipFill rotWithShape="1">
          <a:blip r:embed="rId7">
            <a:alphaModFix/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Century Gothic"/>
              <a:buNone/>
              <a:defRPr sz="4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Noto Sans Symbols"/>
              <a:buChar char="►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l" rtl="0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9880" algn="l" rtl="0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9719" algn="l" rtl="0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9720" algn="l" rtl="0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9720" algn="l" rtl="0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9720" algn="l" rtl="0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9720" algn="l" rtl="0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9720" algn="l" rtl="0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" name="Google Shape;15;p3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" name="Google Shape;16;p3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33"/>
          <p:cNvPicPr preferRelativeResize="0"/>
          <p:nvPr/>
        </p:nvPicPr>
        <p:blipFill rotWithShape="1">
          <a:blip r:embed="rId20">
            <a:alphaModFix/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3"/>
          <p:cNvPicPr preferRelativeResize="0"/>
          <p:nvPr/>
        </p:nvPicPr>
        <p:blipFill rotWithShape="1">
          <a:blip r:embed="rId21">
            <a:alphaModFix/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3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Google Shape;27;p33"/>
          <p:cNvPicPr preferRelativeResize="0"/>
          <p:nvPr/>
        </p:nvPicPr>
        <p:blipFill rotWithShape="1">
          <a:blip r:embed="rId22">
            <a:alphaModFix/>
          </a:blip>
          <a:srcRect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3"/>
          <p:cNvPicPr preferRelativeResize="0"/>
          <p:nvPr/>
        </p:nvPicPr>
        <p:blipFill rotWithShape="1">
          <a:blip r:embed="rId23">
            <a:alphaModFix/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►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98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971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3" name="Google Shape;33;p3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viko.ee/leader/meetmed/" TargetMode="External"/><Relationship Id="rId4" Type="http://schemas.openxmlformats.org/officeDocument/2006/relationships/hyperlink" Target="https://www.viko.ee/projektid/taastuvenergia-ja-energia-kokkuhoiu-soovitusi/#1729166646514-bc412658-8d1d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mailto:info@viko.ee" TargetMode="External"/><Relationship Id="rId5" Type="http://schemas.openxmlformats.org/officeDocument/2006/relationships/hyperlink" Target="mailto:kadri.kuusmik@viko.ee" TargetMode="External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"/>
          <p:cNvSpPr/>
          <p:nvPr/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6" name="Google Shape;166;p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1"/>
          <p:cNvSpPr/>
          <p:nvPr/>
        </p:nvSpPr>
        <p:spPr>
          <a:xfrm>
            <a:off x="8719939" y="3753695"/>
            <a:ext cx="3472060" cy="825932"/>
          </a:xfrm>
          <a:custGeom>
            <a:avLst/>
            <a:gdLst/>
            <a:ahLst/>
            <a:cxnLst/>
            <a:rect l="l" t="t" r="r" b="b"/>
            <a:pathLst>
              <a:path w="3472060" h="825932" extrusionOk="0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dk2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8" name="Google Shape;168;p1" descr="Pilt, millel on kujutatud tekst, Font, logo, graafiline disain&#10;&#10;Kirjeldus on genereeritud automaatsel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388" y="1143000"/>
            <a:ext cx="9150807" cy="25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"/>
          <p:cNvSpPr/>
          <p:nvPr/>
        </p:nvSpPr>
        <p:spPr>
          <a:xfrm>
            <a:off x="0" y="4055533"/>
            <a:ext cx="12192000" cy="2802467"/>
          </a:xfrm>
          <a:custGeom>
            <a:avLst/>
            <a:gdLst/>
            <a:ahLst/>
            <a:cxnLst/>
            <a:rect l="l" t="t" r="r" b="b"/>
            <a:pathLst>
              <a:path w="12192000" h="2802467" extrusionOk="0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0" name="Google Shape;170;p1"/>
          <p:cNvSpPr txBox="1">
            <a:spLocks noGrp="1"/>
          </p:cNvSpPr>
          <p:nvPr>
            <p:ph type="ctrTitle"/>
          </p:nvPr>
        </p:nvSpPr>
        <p:spPr>
          <a:xfrm>
            <a:off x="636916" y="4854346"/>
            <a:ext cx="9149350" cy="868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200"/>
              <a:buFont typeface="Century Gothic"/>
              <a:buNone/>
            </a:pPr>
            <a:r>
              <a:rPr lang="en-US" sz="3200" b="0" i="0">
                <a:solidFill>
                  <a:srgbClr val="EBEBE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TAASTUVENERGIA TEEMAPÄEV</a:t>
            </a:r>
            <a:br>
              <a:rPr lang="en-US" sz="3200" b="0" i="0">
                <a:solidFill>
                  <a:srgbClr val="EBEBEB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3200" b="0" i="0">
                <a:solidFill>
                  <a:srgbClr val="EBEBE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28.11.2024</a:t>
            </a:r>
            <a:endParaRPr/>
          </a:p>
        </p:txBody>
      </p:sp>
      <p:sp>
        <p:nvSpPr>
          <p:cNvPr id="171" name="Google Shape;171;p1"/>
          <p:cNvSpPr txBox="1">
            <a:spLocks noGrp="1"/>
          </p:cNvSpPr>
          <p:nvPr>
            <p:ph type="subTitle" idx="1"/>
          </p:nvPr>
        </p:nvSpPr>
        <p:spPr>
          <a:xfrm>
            <a:off x="636916" y="5722374"/>
            <a:ext cx="9149349" cy="487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>
                <a:solidFill>
                  <a:srgbClr val="86D1D8"/>
                </a:solidFill>
              </a:rPr>
              <a:t>MTÜ VIRUMAA KOOSTÖÖKOGU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>
              <a:solidFill>
                <a:srgbClr val="86D1D8"/>
              </a:solidFill>
            </a:endParaRPr>
          </a:p>
        </p:txBody>
      </p:sp>
      <p:sp>
        <p:nvSpPr>
          <p:cNvPr id="172" name="Google Shape;172;p1"/>
          <p:cNvSpPr txBox="1"/>
          <p:nvPr/>
        </p:nvSpPr>
        <p:spPr>
          <a:xfrm>
            <a:off x="7908758" y="4508825"/>
            <a:ext cx="3146094" cy="1554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KADRI KUUSMIK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Tegevjuht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kadri.kuusmik@viko.ee</a:t>
            </a:r>
            <a:endParaRPr sz="200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0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Century Gothic"/>
              <a:buNone/>
            </a:pPr>
            <a:r>
              <a:rPr lang="en-US" sz="3600" cap="none"/>
              <a:t>Kui te olete juba elektrit tootva päikesepargi omanik, siis millised üllatused või mured on teil selle kasutamisega olnud? </a:t>
            </a:r>
            <a:br>
              <a:rPr lang="en-US"/>
            </a:br>
            <a:endParaRPr/>
          </a:p>
        </p:txBody>
      </p:sp>
      <p:sp>
        <p:nvSpPr>
          <p:cNvPr id="220" name="Google Shape;220;p10"/>
          <p:cNvSpPr txBox="1"/>
          <p:nvPr/>
        </p:nvSpPr>
        <p:spPr>
          <a:xfrm>
            <a:off x="646111" y="2443143"/>
            <a:ext cx="11171700" cy="3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Enamik päikesepargi omanikest olid väga positiivsed ja tõid tihti välja, et ei ole probleeme olnud ja kõik töötab üle ootuste hästi!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Kasutamise käigus tekkinud probleemidena toodi välja: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Lumi, lumest puhastamiseks sobivate vahendite leidmine;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Sobivate salvestus lahenduste leidmine;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Jälgimissüsteemi kasutajamugavus;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Ületootmine ja sellega kaasnenud trahv;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Kuidas paigaldada päikesepark nii, et oleks tagatud maksimaalne energia hulk just sinule sobival ajal?</a:t>
            </a:r>
            <a:endParaRPr/>
          </a:p>
          <a:p>
            <a:pPr marL="285750" marR="0" lvl="0" indent="-158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endParaRPr/>
          </a:p>
        </p:txBody>
      </p:sp>
      <p:pic>
        <p:nvPicPr>
          <p:cNvPr id="226" name="Google Shape;226;p11" descr="Teenuse Vormid vastuste diagramm. Küsimuse pealkiri: Kas te olete kuulnud päikeseparkide hübriidinverteritest ja nende erinevatest võimalustest, sh varuvoolu tagamine elektrikatkestuse korral (tavalised inverterid lülituvad võrgutoite kadumisel välja)?. Vastuste arv: 99 vastus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326" y="1267327"/>
            <a:ext cx="10828421" cy="5259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"/>
          <p:cNvSpPr txBox="1">
            <a:spLocks noGrp="1"/>
          </p:cNvSpPr>
          <p:nvPr>
            <p:ph type="title"/>
          </p:nvPr>
        </p:nvSpPr>
        <p:spPr>
          <a:xfrm>
            <a:off x="510209" y="807524"/>
            <a:ext cx="11040107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r>
              <a:rPr lang="en-US" sz="3200" cap="none"/>
              <a:t>Kas on veel mingeid taastuvenergiaga seotud küsimusi, mis huvitaksid, mida eespool mainitud ei ole? </a:t>
            </a:r>
            <a:endParaRPr sz="3200"/>
          </a:p>
        </p:txBody>
      </p:sp>
      <p:sp>
        <p:nvSpPr>
          <p:cNvPr id="232" name="Google Shape;232;p12"/>
          <p:cNvSpPr txBox="1"/>
          <p:nvPr/>
        </p:nvSpPr>
        <p:spPr>
          <a:xfrm>
            <a:off x="510209" y="2430381"/>
            <a:ext cx="11200500" cy="3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Akulahendused ja sobivad mahutavused teatud aja elektrienergia hoidmiseks;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Tasuvus;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Rahastus ja toetused;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Mingid päikeseparkide tüüplahendused ja nende hinnad;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Taastuvenergia ühistuline majandamine;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Päikesekuivati;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Kuidas väiketootjana luua elektrikasutuses võimalust mitte eraldi liituda elektrivõrguga, vaid kasutada eratarbija liitumispunki. Ehk taastuvenergia lahendus, mis pakub kasutamisvõimalust nii eratarbijale kui väikefirmale;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Infot vesiniktehnoloogia arengutest;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 saab tuulikutest ja paneelidest pärast nende amortiseerumist?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Ühepereelamu jaoks hüdroenergia seadmed;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Maaküte (soojuspuuraugud);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Väikeettevõtja energiakasutuse juhtimise automatiseerimine. Olemasolevate kaughaldusprogrammide valik ja sidumine Nord Pool andmebaasiga.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997826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r>
              <a:rPr lang="en-US" sz="3200"/>
              <a:t>Koostööprojekti „Inspireerime väiketarbijaid rakendama sobivaid taastuvenergia lahendusi“ </a:t>
            </a:r>
            <a:endParaRPr sz="3200"/>
          </a:p>
        </p:txBody>
      </p:sp>
      <p:sp>
        <p:nvSpPr>
          <p:cNvPr id="238" name="Google Shape;238;p13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sz="24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17.01.2023, 27.01,2023,17.02.2023 külastas koostööprojekti juhtrühm Pärnu Lahe Partnerluskogu, Virumaa Koostöökogu ja Jõgevamaa Koostöökogu piirkonda ning tutvuti erinevate taastuvenergia lahendustega. </a:t>
            </a: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14"/>
          <p:cNvPicPr preferRelativeResize="0"/>
          <p:nvPr/>
        </p:nvPicPr>
        <p:blipFill rotWithShape="1">
          <a:blip r:embed="rId4">
            <a:alphaModFix/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4"/>
          <p:cNvPicPr preferRelativeResize="0"/>
          <p:nvPr/>
        </p:nvPicPr>
        <p:blipFill rotWithShape="1">
          <a:blip r:embed="rId5">
            <a:alphaModFix/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4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6" name="Google Shape;246;p14"/>
          <p:cNvPicPr preferRelativeResize="0"/>
          <p:nvPr/>
        </p:nvPicPr>
        <p:blipFill rotWithShape="1">
          <a:blip r:embed="rId6">
            <a:alphaModFix/>
          </a:blip>
          <a:srcRect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4"/>
          <p:cNvPicPr preferRelativeResize="0"/>
          <p:nvPr/>
        </p:nvPicPr>
        <p:blipFill rotWithShape="1">
          <a:blip r:embed="rId7">
            <a:alphaModFix/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9" name="Google Shape;249;p14"/>
          <p:cNvPicPr preferRelativeResize="0"/>
          <p:nvPr/>
        </p:nvPicPr>
        <p:blipFill rotWithShape="1">
          <a:blip r:embed="rId8">
            <a:alphaModFix/>
          </a:blip>
          <a:srcRect l="7896"/>
          <a:stretch/>
        </p:blipFill>
        <p:spPr>
          <a:xfrm>
            <a:off x="4192589" y="609601"/>
            <a:ext cx="7351711" cy="56387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2745"/>
              </a:srgbClr>
            </a:outerShdw>
          </a:effectLst>
        </p:spPr>
      </p:pic>
      <p:sp>
        <p:nvSpPr>
          <p:cNvPr id="250" name="Google Shape;250;p14"/>
          <p:cNvSpPr/>
          <p:nvPr/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1" name="Google Shape;251;p14"/>
          <p:cNvSpPr txBox="1"/>
          <p:nvPr/>
        </p:nvSpPr>
        <p:spPr>
          <a:xfrm>
            <a:off x="647701" y="2438401"/>
            <a:ext cx="3324141" cy="380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-101600" algn="l" rtl="0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►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Solar Caravan park „tracker paneel“ Pärnumaal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526A6C"/>
            </a:gs>
            <a:gs pos="100000">
              <a:srgbClr val="1B494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687" y="212124"/>
            <a:ext cx="4825313" cy="643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9197" y="212124"/>
            <a:ext cx="4825314" cy="643375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5"/>
          <p:cNvSpPr txBox="1"/>
          <p:nvPr/>
        </p:nvSpPr>
        <p:spPr>
          <a:xfrm rot="-5400000">
            <a:off x="-2538753" y="3007551"/>
            <a:ext cx="617837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Solar Caravan park</a:t>
            </a:r>
            <a:r>
              <a:rPr lang="en-US" sz="2800">
                <a:solidFill>
                  <a:srgbClr val="96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valgustatud bussipeatus</a:t>
            </a:r>
            <a:endParaRPr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9" name="Google Shape;259;p15"/>
          <p:cNvSpPr txBox="1"/>
          <p:nvPr/>
        </p:nvSpPr>
        <p:spPr>
          <a:xfrm rot="-5400000">
            <a:off x="8520438" y="3148339"/>
            <a:ext cx="6819903" cy="523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Valgustatud infostend VIKO piirkonnas</a:t>
            </a:r>
            <a:endParaRPr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6"/>
          <p:cNvPicPr preferRelativeResize="0"/>
          <p:nvPr/>
        </p:nvPicPr>
        <p:blipFill rotWithShape="1">
          <a:blip r:embed="rId4">
            <a:alphaModFix/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6"/>
          <p:cNvPicPr preferRelativeResize="0"/>
          <p:nvPr/>
        </p:nvPicPr>
        <p:blipFill rotWithShape="1">
          <a:blip r:embed="rId5">
            <a:alphaModFix/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6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7" name="Google Shape;267;p16"/>
          <p:cNvPicPr preferRelativeResize="0"/>
          <p:nvPr/>
        </p:nvPicPr>
        <p:blipFill rotWithShape="1">
          <a:blip r:embed="rId6">
            <a:alphaModFix/>
          </a:blip>
          <a:srcRect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6"/>
          <p:cNvPicPr preferRelativeResize="0"/>
          <p:nvPr/>
        </p:nvPicPr>
        <p:blipFill rotWithShape="1">
          <a:blip r:embed="rId7">
            <a:alphaModFix/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0" name="Google Shape;270;p16"/>
          <p:cNvPicPr preferRelativeResize="0"/>
          <p:nvPr/>
        </p:nvPicPr>
        <p:blipFill rotWithShape="1">
          <a:blip r:embed="rId8">
            <a:alphaModFix/>
          </a:blip>
          <a:srcRect l="19391"/>
          <a:stretch/>
        </p:blipFill>
        <p:spPr>
          <a:xfrm>
            <a:off x="4318000" y="609368"/>
            <a:ext cx="3704681" cy="56387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2745"/>
              </a:srgbClr>
            </a:outerShdw>
          </a:effectLst>
        </p:spPr>
      </p:pic>
      <p:pic>
        <p:nvPicPr>
          <p:cNvPr id="271" name="Google Shape;271;p16"/>
          <p:cNvPicPr preferRelativeResize="0"/>
          <p:nvPr/>
        </p:nvPicPr>
        <p:blipFill rotWithShape="1">
          <a:blip r:embed="rId9">
            <a:alphaModFix/>
          </a:blip>
          <a:srcRect l="14066" r="16610" b="3"/>
          <a:stretch/>
        </p:blipFill>
        <p:spPr>
          <a:xfrm>
            <a:off x="8135262" y="609602"/>
            <a:ext cx="3409037" cy="276605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2745"/>
              </a:srgbClr>
            </a:outerShdw>
          </a:effectLst>
        </p:spPr>
      </p:pic>
      <p:sp>
        <p:nvSpPr>
          <p:cNvPr id="272" name="Google Shape;272;p1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3" name="Google Shape;273;p16"/>
          <p:cNvSpPr txBox="1"/>
          <p:nvPr/>
        </p:nvSpPr>
        <p:spPr>
          <a:xfrm>
            <a:off x="642176" y="2484544"/>
            <a:ext cx="3329666" cy="3763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-142240" algn="l" rtl="0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2240"/>
              <a:buFont typeface="Noto Sans Symbols"/>
              <a:buChar char="►"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Miila Maheaed tuul-päike alalisvoolu Off-grid</a:t>
            </a:r>
            <a:endParaRPr/>
          </a:p>
        </p:txBody>
      </p:sp>
      <p:pic>
        <p:nvPicPr>
          <p:cNvPr id="274" name="Google Shape;274;p16"/>
          <p:cNvPicPr preferRelativeResize="0"/>
          <p:nvPr/>
        </p:nvPicPr>
        <p:blipFill rotWithShape="1">
          <a:blip r:embed="rId10">
            <a:alphaModFix/>
          </a:blip>
          <a:srcRect t="32975" r="-4" b="6168"/>
          <a:stretch/>
        </p:blipFill>
        <p:spPr>
          <a:xfrm>
            <a:off x="8135262" y="3482340"/>
            <a:ext cx="3409037" cy="276605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17"/>
          <p:cNvPicPr preferRelativeResize="0"/>
          <p:nvPr/>
        </p:nvPicPr>
        <p:blipFill rotWithShape="1">
          <a:blip r:embed="rId4">
            <a:alphaModFix/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7"/>
          <p:cNvPicPr preferRelativeResize="0"/>
          <p:nvPr/>
        </p:nvPicPr>
        <p:blipFill rotWithShape="1">
          <a:blip r:embed="rId5">
            <a:alphaModFix/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7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2" name="Google Shape;282;p17"/>
          <p:cNvPicPr preferRelativeResize="0"/>
          <p:nvPr/>
        </p:nvPicPr>
        <p:blipFill rotWithShape="1">
          <a:blip r:embed="rId6">
            <a:alphaModFix/>
          </a:blip>
          <a:srcRect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7"/>
          <p:cNvPicPr preferRelativeResize="0"/>
          <p:nvPr/>
        </p:nvPicPr>
        <p:blipFill rotWithShape="1">
          <a:blip r:embed="rId7">
            <a:alphaModFix/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5" name="Google Shape;285;p17"/>
          <p:cNvPicPr preferRelativeResize="0"/>
          <p:nvPr/>
        </p:nvPicPr>
        <p:blipFill rotWithShape="1">
          <a:blip r:embed="rId8">
            <a:alphaModFix/>
          </a:blip>
          <a:srcRect l="16407" r="915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7" name="Google Shape;287;p17"/>
          <p:cNvSpPr txBox="1"/>
          <p:nvPr/>
        </p:nvSpPr>
        <p:spPr>
          <a:xfrm>
            <a:off x="650669" y="2438400"/>
            <a:ext cx="3330328" cy="380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-101600" algn="l" rtl="0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►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Kiviõli Seikluskeskus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maasoojusküte, kasutades ära tuhamäe sisemist „termilist soojust„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18"/>
          <p:cNvPicPr preferRelativeResize="0"/>
          <p:nvPr/>
        </p:nvPicPr>
        <p:blipFill rotWithShape="1">
          <a:blip r:embed="rId4">
            <a:alphaModFix/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8"/>
          <p:cNvPicPr preferRelativeResize="0"/>
          <p:nvPr/>
        </p:nvPicPr>
        <p:blipFill rotWithShape="1">
          <a:blip r:embed="rId5">
            <a:alphaModFix/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8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5" name="Google Shape;295;p18"/>
          <p:cNvPicPr preferRelativeResize="0"/>
          <p:nvPr/>
        </p:nvPicPr>
        <p:blipFill rotWithShape="1">
          <a:blip r:embed="rId6">
            <a:alphaModFix/>
          </a:blip>
          <a:srcRect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8"/>
          <p:cNvPicPr preferRelativeResize="0"/>
          <p:nvPr/>
        </p:nvPicPr>
        <p:blipFill rotWithShape="1">
          <a:blip r:embed="rId7">
            <a:alphaModFix/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8" name="Google Shape;298;p18"/>
          <p:cNvPicPr preferRelativeResize="0"/>
          <p:nvPr/>
        </p:nvPicPr>
        <p:blipFill rotWithShape="1">
          <a:blip r:embed="rId8">
            <a:alphaModFix/>
          </a:blip>
          <a:srcRect l="18281" r="15069"/>
          <a:stretch/>
        </p:blipFill>
        <p:spPr>
          <a:xfrm>
            <a:off x="-2" y="10"/>
            <a:ext cx="769112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8"/>
          <p:cNvSpPr txBox="1"/>
          <p:nvPr/>
        </p:nvSpPr>
        <p:spPr>
          <a:xfrm>
            <a:off x="7904480" y="1402080"/>
            <a:ext cx="4023360" cy="4846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-142240" algn="l" rtl="0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2240"/>
              <a:buFont typeface="Noto Sans Symbols"/>
              <a:buChar char="►"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Palamuse lasteaed Nukitsamees</a:t>
            </a:r>
            <a:endParaRPr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(päikesepaneelidega nullenergia hoone)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5" name="Google Shape;305;p19"/>
          <p:cNvPicPr preferRelativeResize="0"/>
          <p:nvPr/>
        </p:nvPicPr>
        <p:blipFill rotWithShape="1">
          <a:blip r:embed="rId4">
            <a:alphaModFix/>
          </a:blip>
          <a:srcRect r="28761" b="-1"/>
          <a:stretch/>
        </p:blipFill>
        <p:spPr>
          <a:xfrm>
            <a:off x="643466" y="643467"/>
            <a:ext cx="5291667" cy="557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9"/>
          <p:cNvPicPr preferRelativeResize="0"/>
          <p:nvPr/>
        </p:nvPicPr>
        <p:blipFill rotWithShape="1">
          <a:blip r:embed="rId5">
            <a:alphaModFix/>
          </a:blip>
          <a:srcRect l="19734" r="26836" b="-1"/>
          <a:stretch/>
        </p:blipFill>
        <p:spPr>
          <a:xfrm>
            <a:off x="6256865" y="643467"/>
            <a:ext cx="5291667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"/>
          <p:cNvSpPr txBox="1">
            <a:spLocks noGrp="1"/>
          </p:cNvSpPr>
          <p:nvPr>
            <p:ph type="title"/>
          </p:nvPr>
        </p:nvSpPr>
        <p:spPr>
          <a:xfrm>
            <a:off x="433137" y="452718"/>
            <a:ext cx="9617697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r>
              <a:rPr lang="en-US" sz="3200"/>
              <a:t>Koostööprojekt „Inspireerime väiketarbijaid rakendama sobivaid taastuvenergia lahendusi“ </a:t>
            </a:r>
            <a:endParaRPr sz="3200"/>
          </a:p>
        </p:txBody>
      </p:sp>
      <p:pic>
        <p:nvPicPr>
          <p:cNvPr id="178" name="Google Shape;17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3461" y="1645207"/>
            <a:ext cx="7081480" cy="5004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526A6C"/>
            </a:gs>
            <a:gs pos="100000">
              <a:srgbClr val="1B494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1453" y="232709"/>
            <a:ext cx="4806010" cy="6408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1809" y="232708"/>
            <a:ext cx="4806009" cy="640801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0"/>
          <p:cNvSpPr txBox="1"/>
          <p:nvPr/>
        </p:nvSpPr>
        <p:spPr>
          <a:xfrm rot="-5400000">
            <a:off x="-3081070" y="3036579"/>
            <a:ext cx="681990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Isetehtud 10kW tuulik Viljandimaal </a:t>
            </a:r>
            <a:endParaRPr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5" name="Google Shape;315;p20"/>
          <p:cNvSpPr txBox="1"/>
          <p:nvPr/>
        </p:nvSpPr>
        <p:spPr>
          <a:xfrm rot="-5400000">
            <a:off x="8086340" y="2959659"/>
            <a:ext cx="674575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Eesti tootja 10 kW tuulik Pärnumaal Saugas </a:t>
            </a:r>
            <a:endParaRPr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21"/>
          <p:cNvPicPr preferRelativeResize="0"/>
          <p:nvPr/>
        </p:nvPicPr>
        <p:blipFill rotWithShape="1">
          <a:blip r:embed="rId4">
            <a:alphaModFix/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1"/>
          <p:cNvPicPr preferRelativeResize="0"/>
          <p:nvPr/>
        </p:nvPicPr>
        <p:blipFill rotWithShape="1">
          <a:blip r:embed="rId5">
            <a:alphaModFix/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1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3" name="Google Shape;323;p21"/>
          <p:cNvPicPr preferRelativeResize="0"/>
          <p:nvPr/>
        </p:nvPicPr>
        <p:blipFill rotWithShape="1">
          <a:blip r:embed="rId6">
            <a:alphaModFix/>
          </a:blip>
          <a:srcRect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1"/>
          <p:cNvPicPr preferRelativeResize="0"/>
          <p:nvPr/>
        </p:nvPicPr>
        <p:blipFill rotWithShape="1">
          <a:blip r:embed="rId7">
            <a:alphaModFix/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6" name="Google Shape;326;p21"/>
          <p:cNvPicPr preferRelativeResize="0"/>
          <p:nvPr/>
        </p:nvPicPr>
        <p:blipFill rotWithShape="1">
          <a:blip r:embed="rId8">
            <a:alphaModFix/>
          </a:blip>
          <a:srcRect r="17321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8" name="Google Shape;328;p21"/>
          <p:cNvSpPr txBox="1"/>
          <p:nvPr/>
        </p:nvSpPr>
        <p:spPr>
          <a:xfrm>
            <a:off x="650669" y="2438400"/>
            <a:ext cx="3330328" cy="380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-101600" algn="l" rtl="0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►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Kamari hüdroelektrijaam aastast,  rajatud 1956 ja tänaseni toimiv.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526A6C"/>
            </a:gs>
            <a:gs pos="100000">
              <a:srgbClr val="1B494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526A6C"/>
            </a:gs>
            <a:gs pos="100000">
              <a:srgbClr val="1B494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630" y="206000"/>
            <a:ext cx="4834499" cy="644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83206" y="206000"/>
            <a:ext cx="4834499" cy="6445999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3"/>
          <p:cNvSpPr txBox="1"/>
          <p:nvPr/>
        </p:nvSpPr>
        <p:spPr>
          <a:xfrm rot="-5400000">
            <a:off x="-3148340" y="3148339"/>
            <a:ext cx="681990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Off-grid elamu VIKO piirkonnas</a:t>
            </a:r>
            <a:endParaRPr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526A6C"/>
            </a:gs>
            <a:gs pos="100000">
              <a:srgbClr val="1B494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064" y="92384"/>
            <a:ext cx="5004923" cy="6673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1015" y="39723"/>
            <a:ext cx="5085133" cy="6780177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4"/>
          <p:cNvSpPr txBox="1"/>
          <p:nvPr/>
        </p:nvSpPr>
        <p:spPr>
          <a:xfrm rot="-5400000">
            <a:off x="-3148340" y="3148339"/>
            <a:ext cx="681990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Päikesekuivati</a:t>
            </a:r>
            <a:endParaRPr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3" name="Google Shape;353;p2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54" name="Google Shape;354;p25"/>
          <p:cNvCxnSpPr/>
          <p:nvPr/>
        </p:nvCxnSpPr>
        <p:spPr>
          <a:xfrm>
            <a:off x="4654295" y="1828800"/>
            <a:ext cx="0" cy="3200400"/>
          </a:xfrm>
          <a:prstGeom prst="straightConnector1">
            <a:avLst/>
          </a:prstGeom>
          <a:noFill/>
          <a:ln w="19050" cap="flat" cmpd="sng">
            <a:solidFill>
              <a:srgbClr val="4CB9C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55" name="Google Shape;355;p25"/>
          <p:cNvPicPr preferRelativeResize="0"/>
          <p:nvPr/>
        </p:nvPicPr>
        <p:blipFill rotWithShape="1">
          <a:blip r:embed="rId4">
            <a:alphaModFix/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5"/>
          <p:cNvSpPr/>
          <p:nvPr/>
        </p:nvSpPr>
        <p:spPr>
          <a:xfrm>
            <a:off x="-1588" y="0"/>
            <a:ext cx="12192000" cy="6856413"/>
          </a:xfrm>
          <a:custGeom>
            <a:avLst/>
            <a:gdLst/>
            <a:ahLst/>
            <a:cxnLst/>
            <a:rect l="l" t="t" r="r" b="b"/>
            <a:pathLst>
              <a:path w="15356" h="8638" extrusionOk="0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7" name="Google Shape;357;p25"/>
          <p:cNvSpPr txBox="1"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Century Gothic"/>
              <a:buNone/>
            </a:pPr>
            <a:r>
              <a:rPr lang="en-US" sz="3300"/>
              <a:t>Koostööprojekt „Inspireerime väiketarbijaid rakendama sobivaid taastuvenergia lahendusi“ </a:t>
            </a:r>
            <a:endParaRPr sz="3300"/>
          </a:p>
        </p:txBody>
      </p:sp>
      <p:sp>
        <p:nvSpPr>
          <p:cNvPr id="358" name="Google Shape;358;p25"/>
          <p:cNvSpPr txBox="1">
            <a:spLocks noGrp="1"/>
          </p:cNvSpPr>
          <p:nvPr>
            <p:ph type="body" idx="1"/>
          </p:nvPr>
        </p:nvSpPr>
        <p:spPr>
          <a:xfrm>
            <a:off x="4975861" y="804671"/>
            <a:ext cx="6399930" cy="5248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Külastati üheskoos 13.-16.06.2023 Intersolar Europe mess, München.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/>
              <a:t>Intersolar koondab professionaale kogu päikese tööstusest alates globaalsetest tegijatest ja suurtootjatest kuni idufirmadeni, aga ka finants- ja poliitiliste otsustajateni. Messil saab näha kõike alates päikesepaneelidest kuni inverterite ja akudest kuni võrgu infrastruktuuri ja integratsiooni. Keskendutakse tööstuse uusimatele tehnoloogiatele ja trendidele.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526A6C"/>
            </a:gs>
            <a:gs pos="100000">
              <a:srgbClr val="1B494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162" y="186468"/>
            <a:ext cx="4792172" cy="6389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1577" y="214730"/>
            <a:ext cx="4522164" cy="6029552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26"/>
          <p:cNvSpPr txBox="1"/>
          <p:nvPr/>
        </p:nvSpPr>
        <p:spPr>
          <a:xfrm rot="-5400000">
            <a:off x="-2912931" y="2998800"/>
            <a:ext cx="668809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Profiil standard paneelidest katuse ehituseks</a:t>
            </a:r>
            <a:endParaRPr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6" name="Google Shape;366;p26"/>
          <p:cNvSpPr txBox="1"/>
          <p:nvPr/>
        </p:nvSpPr>
        <p:spPr>
          <a:xfrm rot="-5400000">
            <a:off x="8339205" y="3186438"/>
            <a:ext cx="6819903" cy="523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Päikesepaneeli pesur (ka Eesti tulevik)</a:t>
            </a:r>
            <a:endParaRPr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526A6C"/>
            </a:gs>
            <a:gs pos="100000">
              <a:srgbClr val="1B494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405" y="308919"/>
            <a:ext cx="4680122" cy="624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308919"/>
            <a:ext cx="4680122" cy="6240163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7"/>
          <p:cNvSpPr txBox="1"/>
          <p:nvPr/>
        </p:nvSpPr>
        <p:spPr>
          <a:xfrm rot="-5400000">
            <a:off x="-3148340" y="3148339"/>
            <a:ext cx="681990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Päikesepaneel katusekivi</a:t>
            </a:r>
            <a:endParaRPr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4" name="Google Shape;374;p27"/>
          <p:cNvSpPr txBox="1"/>
          <p:nvPr/>
        </p:nvSpPr>
        <p:spPr>
          <a:xfrm rot="-5400000">
            <a:off x="8316612" y="2932897"/>
            <a:ext cx="681990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Pool-läbipaistva päikesepaneeliga varjualune</a:t>
            </a:r>
            <a:endParaRPr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526A6C"/>
            </a:gs>
            <a:gs pos="100000">
              <a:srgbClr val="1B494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0063" y="1340530"/>
            <a:ext cx="6899456" cy="5174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6416" y="408444"/>
            <a:ext cx="9571550" cy="1072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526A6C"/>
            </a:gs>
            <a:gs pos="100000">
              <a:srgbClr val="1B494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119" y="62567"/>
            <a:ext cx="5068000" cy="675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8894" y="100666"/>
            <a:ext cx="5068001" cy="675733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29"/>
          <p:cNvSpPr txBox="1"/>
          <p:nvPr/>
        </p:nvSpPr>
        <p:spPr>
          <a:xfrm rot="-5400000">
            <a:off x="-3148340" y="3148339"/>
            <a:ext cx="681990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Päikesepuu</a:t>
            </a:r>
            <a:endParaRPr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8" name="Google Shape;388;p29"/>
          <p:cNvSpPr txBox="1"/>
          <p:nvPr/>
        </p:nvSpPr>
        <p:spPr>
          <a:xfrm rot="-5400000">
            <a:off x="8520438" y="3148339"/>
            <a:ext cx="6819903" cy="523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Päikeselill</a:t>
            </a:r>
            <a:endParaRPr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"/>
          <p:cNvSpPr txBox="1">
            <a:spLocks noGrp="1"/>
          </p:cNvSpPr>
          <p:nvPr>
            <p:ph type="title"/>
          </p:nvPr>
        </p:nvSpPr>
        <p:spPr>
          <a:xfrm>
            <a:off x="465221" y="452718"/>
            <a:ext cx="9857874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r>
              <a:rPr lang="en-US" sz="3200"/>
              <a:t>Koostööprojekt „Inspireerime väiketarbijaid rakendama sobivaid taastuvenergia lahendusi“ </a:t>
            </a:r>
            <a:endParaRPr sz="3200"/>
          </a:p>
        </p:txBody>
      </p:sp>
      <p:sp>
        <p:nvSpPr>
          <p:cNvPr id="184" name="Google Shape;184;p3"/>
          <p:cNvSpPr txBox="1">
            <a:spLocks noGrp="1"/>
          </p:cNvSpPr>
          <p:nvPr>
            <p:ph type="body" idx="1"/>
          </p:nvPr>
        </p:nvSpPr>
        <p:spPr>
          <a:xfrm>
            <a:off x="810126" y="2052918"/>
            <a:ext cx="9857874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Vahemikul 05. -19.12.2022 viidi koostööprojekti partnerite Pärnu Lahe Partnerluskogu, Virumaa Koostöökogu ja Jõgevamaa Koostöökoda liikmete, taotlejate jt huviliste vahel Google keskkonnas läbi taastuvenergia teemaline küsitlus. </a:t>
            </a:r>
            <a:endParaRPr sz="24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Eesmärk oli selgitada millised taastuvenergia teemalised küsimused taotlejaid täna kõige enam huvitavad.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Küsimustikule laekus etteantud kahenädalase perioodi jooksul 99 vastust.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526A6C"/>
            </a:gs>
            <a:gs pos="100000">
              <a:srgbClr val="1B494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4241" y="129744"/>
            <a:ext cx="4948884" cy="6598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8131" y="0"/>
            <a:ext cx="51435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0"/>
          <p:cNvSpPr txBox="1"/>
          <p:nvPr/>
        </p:nvSpPr>
        <p:spPr>
          <a:xfrm rot="-5400000">
            <a:off x="-2859216" y="2822203"/>
            <a:ext cx="659851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Tagant valgustatud läbikumav fassaad</a:t>
            </a:r>
            <a:endParaRPr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6" name="Google Shape;396;p30"/>
          <p:cNvSpPr txBox="1"/>
          <p:nvPr/>
        </p:nvSpPr>
        <p:spPr>
          <a:xfrm rot="-5400000">
            <a:off x="8520438" y="3148339"/>
            <a:ext cx="6819903" cy="523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Erivärvi päikesepaneelid</a:t>
            </a:r>
            <a:endParaRPr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1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2" name="Google Shape;402;p31"/>
          <p:cNvSpPr/>
          <p:nvPr/>
        </p:nvSpPr>
        <p:spPr>
          <a:xfrm flipH="1">
            <a:off x="4644637" y="0"/>
            <a:ext cx="559472" cy="3709642"/>
          </a:xfrm>
          <a:custGeom>
            <a:avLst/>
            <a:gdLst/>
            <a:ahLst/>
            <a:cxnLst/>
            <a:rect l="l" t="t" r="r" b="b"/>
            <a:pathLst>
              <a:path w="559472" h="3709642" extrusionOk="0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3" name="Google Shape;403;p31"/>
          <p:cNvSpPr/>
          <p:nvPr/>
        </p:nvSpPr>
        <p:spPr>
          <a:xfrm>
            <a:off x="8468" y="1"/>
            <a:ext cx="4990911" cy="6858001"/>
          </a:xfrm>
          <a:custGeom>
            <a:avLst/>
            <a:gdLst/>
            <a:ahLst/>
            <a:cxnLst/>
            <a:rect l="l" t="t" r="r" b="b"/>
            <a:pathLst>
              <a:path w="4990911" h="6858001" extrusionOk="0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4" name="Google Shape;404;p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5" name="Google Shape;405;p31"/>
          <p:cNvSpPr txBox="1">
            <a:spLocks noGrp="1"/>
          </p:cNvSpPr>
          <p:nvPr>
            <p:ph type="title"/>
          </p:nvPr>
        </p:nvSpPr>
        <p:spPr>
          <a:xfrm>
            <a:off x="653143" y="1645920"/>
            <a:ext cx="3390537" cy="447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entury Gothic"/>
              <a:buNone/>
            </a:pPr>
            <a:r>
              <a:rPr lang="en-US" sz="3300">
                <a:solidFill>
                  <a:schemeClr val="dk2"/>
                </a:solidFill>
              </a:rPr>
              <a:t>Koostööprojekti „Inspireerime väiketarbijaid rakendama sobivaid taastuvenergia lahendusi“ </a:t>
            </a:r>
            <a:endParaRPr sz="3300">
              <a:solidFill>
                <a:schemeClr val="dk2"/>
              </a:solidFill>
            </a:endParaRPr>
          </a:p>
        </p:txBody>
      </p:sp>
      <p:sp>
        <p:nvSpPr>
          <p:cNvPr id="406" name="Google Shape;406;p31"/>
          <p:cNvSpPr txBox="1">
            <a:spLocks noGrp="1"/>
          </p:cNvSpPr>
          <p:nvPr>
            <p:ph type="body" idx="1"/>
          </p:nvPr>
        </p:nvSpPr>
        <p:spPr>
          <a:xfrm>
            <a:off x="5204109" y="1645920"/>
            <a:ext cx="6269434" cy="447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Taastuvenergia ja energia kokkuhoiu soovitused ja näidislahendusi inspiratsiooniks: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https://www.viko.ee/projektid/taastuvenergia-ja-energia-kokkuhoiu-soovitusi/#1729166646514-bc412658-8d1d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/>
              <a:t>Leader meetmest taotlemise tingimused: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/>
              <a:t>Meede 1. Ettevõtlus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https://www.viko.ee/leader/meetmed/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/>
              <a:t>Taotlemine: e-pria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2"/>
          <p:cNvSpPr txBox="1">
            <a:spLocks noGrp="1"/>
          </p:cNvSpPr>
          <p:nvPr>
            <p:ph type="title"/>
          </p:nvPr>
        </p:nvSpPr>
        <p:spPr>
          <a:xfrm>
            <a:off x="247974" y="492405"/>
            <a:ext cx="5092906" cy="1740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 dirty="0"/>
              <a:t>KÜSIMUSTE KORRAL VÕTA MINUGA ÜHENDUST </a:t>
            </a:r>
            <a:endParaRPr dirty="0"/>
          </a:p>
        </p:txBody>
      </p:sp>
      <p:sp>
        <p:nvSpPr>
          <p:cNvPr id="412" name="Google Shape;412;p32"/>
          <p:cNvSpPr>
            <a:spLocks noGrp="1"/>
          </p:cNvSpPr>
          <p:nvPr>
            <p:ph type="pic" idx="2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/>
          <a:lstStyle/>
          <a:p>
            <a:endParaRPr lang="et-EE"/>
          </a:p>
        </p:txBody>
      </p:sp>
      <p:sp>
        <p:nvSpPr>
          <p:cNvPr id="413" name="Google Shape;413;p32"/>
          <p:cNvSpPr txBox="1">
            <a:spLocks noGrp="1"/>
          </p:cNvSpPr>
          <p:nvPr>
            <p:ph type="body" idx="1"/>
          </p:nvPr>
        </p:nvSpPr>
        <p:spPr>
          <a:xfrm>
            <a:off x="157476" y="3699933"/>
            <a:ext cx="5084979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000" dirty="0"/>
              <a:t>MTÜ VIRUMAA KOOSTÖÖKOGU</a:t>
            </a:r>
            <a:endParaRPr dirty="0"/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 dirty="0" err="1"/>
              <a:t>tegevjuht</a:t>
            </a:r>
            <a:endParaRPr dirty="0"/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 u="sng" dirty="0">
                <a:solidFill>
                  <a:schemeClr val="hlink"/>
                </a:solidFill>
                <a:hlinkClick r:id="rId5"/>
              </a:rPr>
              <a:t>kadri.kuusmik@viko.ee</a:t>
            </a:r>
            <a:endParaRPr sz="2000" dirty="0"/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 u="sng" dirty="0">
                <a:solidFill>
                  <a:schemeClr val="hlink"/>
                </a:solidFill>
                <a:hlinkClick r:id="rId6"/>
              </a:rPr>
              <a:t>info@viko.ee</a:t>
            </a:r>
            <a:r>
              <a:rPr lang="en-US" sz="2000" dirty="0"/>
              <a:t> </a:t>
            </a:r>
            <a:endParaRPr dirty="0"/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 dirty="0"/>
              <a:t>+372 5822 2877</a:t>
            </a:r>
            <a:endParaRPr dirty="0"/>
          </a:p>
        </p:txBody>
      </p:sp>
      <p:pic>
        <p:nvPicPr>
          <p:cNvPr id="2" name="adb54595-9929-48e3-b47a-12a3857b8ba9">
            <a:hlinkClick r:id="" action="ppaction://media"/>
            <a:extLst>
              <a:ext uri="{FF2B5EF4-FFF2-40B4-BE49-F238E27FC236}">
                <a16:creationId xmlns:a16="http://schemas.microsoft.com/office/drawing/2014/main" id="{FA50582B-7FE5-8EED-FF73-7845F054F9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0461" y="1981284"/>
            <a:ext cx="7654063" cy="4305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0505" y="400692"/>
            <a:ext cx="9910989" cy="5578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9712" y="390419"/>
            <a:ext cx="9452575" cy="559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9507" y="267126"/>
            <a:ext cx="8392985" cy="5682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6129" y="174661"/>
            <a:ext cx="8679742" cy="5945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9" name="Google Shape;209;p8"/>
          <p:cNvGraphicFramePr/>
          <p:nvPr/>
        </p:nvGraphicFramePr>
        <p:xfrm>
          <a:off x="906379" y="490450"/>
          <a:ext cx="10246375" cy="5765875"/>
        </p:xfrm>
        <a:graphic>
          <a:graphicData uri="http://schemas.openxmlformats.org/drawingml/2006/table">
            <a:tbl>
              <a:tblPr>
                <a:noFill/>
                <a:tableStyleId>{7B115D78-A0F8-4341-A3E7-8F39442C0D22}</a:tableStyleId>
              </a:tblPr>
              <a:tblGrid>
                <a:gridCol w="9298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7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0175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Millistest allolevatest taastuvenergia lahendustest Te sooviksite täna kõige rohkem infot saada, et neid rakendada?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Päikesepaneelid oma elektrienergia tootmiseks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83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Päikesepaneelid (vaakumtorud jms) sooja vee tootmiseks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Väikesed elektrituulikud oma elektrienergia tootmiseks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33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Päikese lisaküttega hoonete ventilatsioon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*Oman juba väiketootja päikeseparki ja see õigustab end täielikult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*Tuumajaamad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*Vesiniku tootmine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3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*Puidukütte katlad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84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*Päikesepaneelid oma elektrienergia tootmiseks avalike rajatiste valgustamisel, ntx bussipeatused.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3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*Maakütte kohta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3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*Hüdroenergia- vallast voolab läbi jõgi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3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*Päikesepaneeli ja väikese tuuliku kombinatsioon elektrienergia tootmiseks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84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*Elektrituulikud siis "silotorni kujulised" mitte pöörlevate tiivikutega vaid pöörleva nn kruvipeaga.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4" name="Google Shape;214;p9"/>
          <p:cNvGraphicFramePr/>
          <p:nvPr/>
        </p:nvGraphicFramePr>
        <p:xfrm>
          <a:off x="673210" y="339047"/>
          <a:ext cx="10845575" cy="5763925"/>
        </p:xfrm>
        <a:graphic>
          <a:graphicData uri="http://schemas.openxmlformats.org/drawingml/2006/table">
            <a:tbl>
              <a:tblPr>
                <a:noFill/>
                <a:tableStyleId>{7B115D78-A0F8-4341-A3E7-8F39442C0D22}</a:tableStyleId>
              </a:tblPr>
              <a:tblGrid>
                <a:gridCol w="10042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3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15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Mis on olnud Teie jaoks täna peamiseks takistuseks taastuvenergia kasutusele võtmisel?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Päikesepargi, elektrituuliku vms rajamise maksumus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54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Ei oma ülevaadet võimalikest lahendustest ja nende maksumustest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41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Ei oska hinnata minule vajamineva süsteemi võimsust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Taastuvenergia lahendused ja nende rakendamine on liiga keeruline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Puudub usk taastuvenergia tasuvusse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*Liitumise kõrge hind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*Liitumisvõimsuse puudumine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4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*Paradoksaalne küsimus selles küsimustikus! Sellele ei saa ju need vastata, kes on juba taastuvenergia kasutusele võtnud.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*Energiasäilitamise võimalused akupank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4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*Tasuvusarvutus ja CO säästu arvutus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4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*Energia tootmise ja tarbimise graafikud ei lange kokku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4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*Liigne bürokraatia Elektrilevi ja Eleringi poolt.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4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*Elektrisalvestamise probleemid ei ole teinud taastuvenergia kasutamist atraktsiivseks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11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*Kahjuks surutakse peale neid lahendusi, aga metsa tagasi istutamistest ei räägi keegi, kui palju kulub ühe tuuliku tootmiseks energiat, maavarasid ….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4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*Hoonel lamekatus mis on vaja eelnevalt soojustada.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Ioon">
  <a:themeElements>
    <a:clrScheme name="Io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oon">
  <a:themeElements>
    <a:clrScheme name="Io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821</Words>
  <Application>Microsoft Office PowerPoint</Application>
  <PresentationFormat>Laiekraan</PresentationFormat>
  <Paragraphs>130</Paragraphs>
  <Slides>32</Slides>
  <Notes>32</Notes>
  <HiddenSlides>0</HiddenSlides>
  <MMClips>1</MMClips>
  <ScaleCrop>false</ScaleCrop>
  <HeadingPairs>
    <vt:vector size="6" baseType="variant">
      <vt:variant>
        <vt:lpstr>Kasutatud fondid</vt:lpstr>
      </vt:variant>
      <vt:variant>
        <vt:i4>5</vt:i4>
      </vt:variant>
      <vt:variant>
        <vt:lpstr>Kujundus</vt:lpstr>
      </vt:variant>
      <vt:variant>
        <vt:i4>2</vt:i4>
      </vt:variant>
      <vt:variant>
        <vt:lpstr>Slaidipealkirjad</vt:lpstr>
      </vt:variant>
      <vt:variant>
        <vt:i4>32</vt:i4>
      </vt:variant>
    </vt:vector>
  </HeadingPairs>
  <TitlesOfParts>
    <vt:vector size="39" baseType="lpstr">
      <vt:lpstr>Century Gothic</vt:lpstr>
      <vt:lpstr>Calibri</vt:lpstr>
      <vt:lpstr>Arial</vt:lpstr>
      <vt:lpstr>Noto Sans Symbols</vt:lpstr>
      <vt:lpstr>Times New Roman</vt:lpstr>
      <vt:lpstr>Ioon</vt:lpstr>
      <vt:lpstr>Ioon</vt:lpstr>
      <vt:lpstr>TAASTUVENERGIA TEEMAPÄEV 28.11.2024</vt:lpstr>
      <vt:lpstr>Koostööprojekt „Inspireerime väiketarbijaid rakendama sobivaid taastuvenergia lahendusi“ </vt:lpstr>
      <vt:lpstr>Koostööprojekt „Inspireerime väiketarbijaid rakendama sobivaid taastuvenergia lahendusi“ 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Kui te olete juba elektrit tootva päikesepargi omanik, siis millised üllatused või mured on teil selle kasutamisega olnud?  </vt:lpstr>
      <vt:lpstr>PowerPointi esitlus</vt:lpstr>
      <vt:lpstr>Kas on veel mingeid taastuvenergiaga seotud küsimusi, mis huvitaksid, mida eespool mainitud ei ole? </vt:lpstr>
      <vt:lpstr>Koostööprojekti „Inspireerime väiketarbijaid rakendama sobivaid taastuvenergia lahendusi“ 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Koostööprojekt „Inspireerime väiketarbijaid rakendama sobivaid taastuvenergia lahendusi“ </vt:lpstr>
      <vt:lpstr>PowerPointi esitlus</vt:lpstr>
      <vt:lpstr>PowerPointi esitlus</vt:lpstr>
      <vt:lpstr>PowerPointi esitlus</vt:lpstr>
      <vt:lpstr>PowerPointi esitlus</vt:lpstr>
      <vt:lpstr>PowerPointi esitlus</vt:lpstr>
      <vt:lpstr>Koostööprojekti „Inspireerime väiketarbijaid rakendama sobivaid taastuvenergia lahendusi“ </vt:lpstr>
      <vt:lpstr>KÜSIMUSTE KORRAL VÕTA MINUGA ÜHENDUST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Alo Tomson</dc:creator>
  <cp:lastModifiedBy>Kadri Kuusmik</cp:lastModifiedBy>
  <cp:revision>1</cp:revision>
  <dcterms:created xsi:type="dcterms:W3CDTF">2024-01-18T10:26:07Z</dcterms:created>
  <dcterms:modified xsi:type="dcterms:W3CDTF">2024-11-28T08:43:40Z</dcterms:modified>
</cp:coreProperties>
</file>