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18-Mar-24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u.horn@viko.ee" TargetMode="External"/><Relationship Id="rId2" Type="http://schemas.openxmlformats.org/officeDocument/2006/relationships/hyperlink" Target="mailto:kadri.kuusmik@viko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CB49D4-05D6-4A45-B68C-BA3CC7C6A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7311D33-02E8-4402-9EC6-86ECDF00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052057-DD1E-49B6-ADE2-0CD8B3502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3818A5D-65DF-4D23-B45B-88C649C5B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3D45D607-76A5-412B-A004-F4E01F2B3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306DDC5-9DFC-4446-ADD7-70BB30CA2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169909D-D596-4EEA-BDF8-3AC0C3B60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187BF00F-7027-43B8-A1E8-1394E954F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D40119E4-D1B8-4594-B566-CD6EE64F0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55157FF9-0839-44AE-B701-BA39F12A6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04B5DD6-1DFE-4799-8512-DD3EFA694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09A21CE-8122-4C05-BC39-E104282A8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4ADD61-F019-4CF6-9243-5353E932E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CEB598DA-8551-458C-A8A1-DFB518A2B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2" name="Pealkiri 1">
            <a:extLst>
              <a:ext uri="{FF2B5EF4-FFF2-40B4-BE49-F238E27FC236}">
                <a16:creationId xmlns:a16="http://schemas.microsoft.com/office/drawing/2014/main" id="{A81BF42C-95FA-4218-B8B4-A451DAD09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1" y="3767328"/>
            <a:ext cx="8915401" cy="1924635"/>
          </a:xfrm>
        </p:spPr>
        <p:txBody>
          <a:bodyPr>
            <a:normAutofit/>
          </a:bodyPr>
          <a:lstStyle/>
          <a:p>
            <a:r>
              <a:rPr lang="et-EE" sz="4500" dirty="0">
                <a:latin typeface="Cambria" panose="02040503050406030204" pitchFamily="18" charset="0"/>
                <a:ea typeface="Cambria" panose="02040503050406030204" pitchFamily="18" charset="0"/>
              </a:rPr>
              <a:t>MTÜ VIRUMAA KOOSTÖÖKOGU</a:t>
            </a:r>
            <a:br>
              <a:rPr lang="et-EE" sz="4500" dirty="0"/>
            </a:br>
            <a:endParaRPr lang="et-EE" sz="4500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4E109490-69C2-42B3-9973-2535C2EC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392" y="5359463"/>
            <a:ext cx="9724306" cy="1240878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Ühisprojekti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“TUGEVAD KOGUKONNAD”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kokkuvõte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t-EE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06E7719-A3FE-4558-AF96-5184662BD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C677EE6-FBBB-4820-BC42-9F363ADD7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E6E93C8B-46A3-471D-A82D-0F451C53E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A66E5A93-93C2-4CF1-9924-C03B6207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8F303962-8D06-4EFB-AF85-F94BE7717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58E938CE-6970-485D-9643-EBFEC0445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55154A7F-1C6D-4686-834B-08613A1F6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DED49F1B-BE2A-452C-B2CA-492F8D270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6D6889CA-5ECC-4998-93FB-340FD3188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5CBCEDA-B790-4ED4-A6A2-F50298B9DB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F6F2D72D-07A3-4EDB-BAA7-AA97B0498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0DBB75E-39A3-4D8F-BE61-E3F61E7A1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7546C15F-EEBC-4E25-BE83-7D8FBA528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42" name="Freeform 33">
            <a:extLst>
              <a:ext uri="{FF2B5EF4-FFF2-40B4-BE49-F238E27FC236}">
                <a16:creationId xmlns:a16="http://schemas.microsoft.com/office/drawing/2014/main" id="{1815103A-023C-4D1A-88A0-AEF82107B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588986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t-EE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C8320B5-CAB9-49E3-8A48-56568780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t-EE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0920EC-9B6D-4CD1-8A60-10E00BF3D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1" y="948916"/>
            <a:ext cx="8915400" cy="251540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lt 4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5E16002-EFAD-4190-8AD6-B6C6214FA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935" y="1523201"/>
            <a:ext cx="4212113" cy="1418817"/>
          </a:xfrm>
          <a:prstGeom prst="rect">
            <a:avLst/>
          </a:prstGeom>
        </p:spPr>
      </p:pic>
      <p:pic>
        <p:nvPicPr>
          <p:cNvPr id="7" name="Pilt 6" descr="Pilt, millel on kujutatud tekst, lõikepilt&#10;&#10;Kirjeldus on genereeritud automaatselt">
            <a:extLst>
              <a:ext uri="{FF2B5EF4-FFF2-40B4-BE49-F238E27FC236}">
                <a16:creationId xmlns:a16="http://schemas.microsoft.com/office/drawing/2014/main" id="{99287C48-C483-4EDB-BA1D-C7803D9D7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774" y="1611989"/>
            <a:ext cx="4212111" cy="117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92903-22A2-8F36-34CC-31091E91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7" y="624110"/>
            <a:ext cx="9888876" cy="101825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VIKO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vihmavarjuprojekt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Tugevad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kogukonnad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endParaRPr lang="et-E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AAC67-F861-E4D9-8725-E17A2CFB6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565" y="1574277"/>
            <a:ext cx="10457047" cy="47702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Alustasime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t-EE" b="1" dirty="0">
                <a:latin typeface="Cambria" panose="02040503050406030204" pitchFamily="18" charset="0"/>
                <a:ea typeface="Cambria" panose="02040503050406030204" pitchFamily="18" charset="0"/>
              </a:rPr>
              <a:t>kogukondade </a:t>
            </a:r>
            <a:r>
              <a:rPr lang="et-EE" b="1" dirty="0" err="1">
                <a:latin typeface="Cambria" panose="02040503050406030204" pitchFamily="18" charset="0"/>
                <a:ea typeface="Cambria" panose="02040503050406030204" pitchFamily="18" charset="0"/>
              </a:rPr>
              <a:t>võimestamise</a:t>
            </a:r>
            <a:r>
              <a:rPr lang="et-EE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pika teekonnaga juba varakult, sest oli teada plaan uuel LEADER-perioodil senisest enam panustada kogukondade tegevustesse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Uuel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perioodil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ootame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projektitaotluseid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mille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taga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terved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kogukonnad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mitte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üksikisikud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kellel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on MTÜ ja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mingi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huvitav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idee.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Ärgitamegi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koos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mõtlema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koos 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tegem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ühis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eid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mõtteid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ideid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e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llu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viim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ja 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ühis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nägemus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loom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Alustamiseks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tegimegi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t-EE" b="1" dirty="0">
                <a:latin typeface="Cambria" panose="02040503050406030204" pitchFamily="18" charset="0"/>
                <a:ea typeface="Cambria" panose="02040503050406030204" pitchFamily="18" charset="0"/>
              </a:rPr>
              <a:t>VIKO projekti “Tugevad kogukonnad”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mille</a:t>
            </a:r>
            <a:r>
              <a:rPr lang="et-EE" b="1" dirty="0">
                <a:latin typeface="Cambria" panose="02040503050406030204" pitchFamily="18" charset="0"/>
                <a:ea typeface="Cambria" panose="02040503050406030204" pitchFamily="18" charset="0"/>
              </a:rPr>
              <a:t> peamiseks eesmärgiks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oligi rakendada nn vihmavarjuprojektide ideed ja VIKO piirkonnas tegutsevate kogukondade äratamine, koos tegutsema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hakkamine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, enda olemasolu teadvustamine ja kogukonna peale mõtlemine.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rojektitegevused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lid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suunatud </a:t>
            </a:r>
            <a:r>
              <a:rPr lang="et-EE" b="1" dirty="0">
                <a:latin typeface="Cambria" panose="02040503050406030204" pitchFamily="18" charset="0"/>
                <a:ea typeface="Cambria" panose="02040503050406030204" pitchFamily="18" charset="0"/>
              </a:rPr>
              <a:t>Virumaa Koostöökogu piirkonna MTÜ/</a:t>
            </a:r>
            <a:r>
              <a:rPr lang="et-EE" b="1" dirty="0" err="1">
                <a:latin typeface="Cambria" panose="02040503050406030204" pitchFamily="18" charset="0"/>
                <a:ea typeface="Cambria" panose="02040503050406030204" pitchFamily="18" charset="0"/>
              </a:rPr>
              <a:t>SA-tele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, kes panustavad piirkonna arengusse ja kogukondade tugevdamisesse läbi erinevate sündmuste, ürituste, tegevust, laagrite jne. Eesmärk 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li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kaasata erinevatesse tegevustesse võimalikult suur hulk piirkonna noori, külasid, kogukondi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huvigruppe  </a:t>
            </a:r>
          </a:p>
          <a:p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Vihmavarjuprojekti toel 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kahes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taotlusvoorus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(dets 2022 ja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aprill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2023)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MTÜ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-d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/SA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-d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lihtsustatud korras taotleda toetust otse Virumaa Koostöökogult, kes teeb lõpparuande </a:t>
            </a:r>
            <a:r>
              <a:rPr lang="et-EE" dirty="0" err="1">
                <a:latin typeface="Cambria" panose="02040503050406030204" pitchFamily="18" charset="0"/>
                <a:ea typeface="Cambria" panose="02040503050406030204" pitchFamily="18" charset="0"/>
              </a:rPr>
              <a:t>PRIA-le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. Toetust 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id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väikeprojektide taotlused summas 1000 kuni  4995 eurot. Toetuse määr 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li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90%. Taotleja omaosalus 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li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10%.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Tugevad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kogukonnad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kogumaht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oli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33 000 EUR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millest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PRIA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toetust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saime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29 700 EUR. Projekt on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lõppenud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ja PRIA on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lõpparuande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kinnitanud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Nüüd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teha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kokkuvõtted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  <a:r>
              <a:rPr lang="et-E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196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A8D7-B786-5B6A-C5A1-0A52B926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57" y="624110"/>
            <a:ext cx="9817855" cy="1280890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Cambria" panose="02040503050406030204" pitchFamily="18" charset="0"/>
                <a:ea typeface="Cambria" panose="02040503050406030204" pitchFamily="18" charset="0"/>
              </a:rPr>
              <a:t>VIKO vihmavarjuprojekti “Tugevad kogukonnad” lühikokkuvõte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A9B9-EB09-DCD3-135C-899751DF2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1713390"/>
            <a:ext cx="9480503" cy="4918229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voor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avatud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5.-18.detsembrini 2022 </a:t>
            </a: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Tähtajaks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laekus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13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projektitaotlust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millest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positiivse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rahastusotsuse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said 6.</a:t>
            </a: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viidi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ellu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6-kuulisel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perioodil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01.veebruar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kuni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31.juuli 2023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Lüganuse Valla Noored MTÜ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kahjuks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loobus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määratud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toetusest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raha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suunati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2.vooru</a:t>
            </a:r>
            <a:endParaRPr lang="et-EE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8BCB53-CD4C-AA29-5B78-BE0E7606B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31697"/>
              </p:ext>
            </p:extLst>
          </p:nvPr>
        </p:nvGraphicFramePr>
        <p:xfrm>
          <a:off x="1686757" y="3067738"/>
          <a:ext cx="7421732" cy="2979370"/>
        </p:xfrm>
        <a:graphic>
          <a:graphicData uri="http://schemas.openxmlformats.org/drawingml/2006/table">
            <a:tbl>
              <a:tblPr/>
              <a:tblGrid>
                <a:gridCol w="3643266">
                  <a:extLst>
                    <a:ext uri="{9D8B030D-6E8A-4147-A177-3AD203B41FA5}">
                      <a16:colId xmlns:a16="http://schemas.microsoft.com/office/drawing/2014/main" val="2194313951"/>
                    </a:ext>
                  </a:extLst>
                </a:gridCol>
                <a:gridCol w="843216">
                  <a:extLst>
                    <a:ext uri="{9D8B030D-6E8A-4147-A177-3AD203B41FA5}">
                      <a16:colId xmlns:a16="http://schemas.microsoft.com/office/drawing/2014/main" val="1579392745"/>
                    </a:ext>
                  </a:extLst>
                </a:gridCol>
                <a:gridCol w="2935250">
                  <a:extLst>
                    <a:ext uri="{9D8B030D-6E8A-4147-A177-3AD203B41FA5}">
                      <a16:colId xmlns:a16="http://schemas.microsoft.com/office/drawing/2014/main" val="2306918218"/>
                    </a:ext>
                  </a:extLst>
                </a:gridCol>
              </a:tblGrid>
              <a:tr h="446727"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PAREMUSJÄRJESTUS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TOETUSE SUMMA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PROJEKTI NIMI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734139"/>
                  </a:ext>
                </a:extLst>
              </a:tr>
              <a:tr h="393119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Maidla Noored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24.38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Noored VIKO piirkonda avastamas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291466"/>
                  </a:ext>
                </a:extLst>
              </a:tr>
              <a:tr h="344277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Miila Hiiemäe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199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3.50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Liikuv ja toimekas küla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585529"/>
                  </a:ext>
                </a:extLst>
              </a:tr>
              <a:tr h="428858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Lüganuse Valla Noored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t-EE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82554"/>
                  </a:ext>
                </a:extLst>
              </a:tr>
              <a:tr h="344277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Kunda Elulõng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Piirkondlikud õpitoad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740798"/>
                  </a:ext>
                </a:extLst>
              </a:tr>
              <a:tr h="400267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Kiviõli Jahimeeste Ühing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Kiviõli Jahimeeste Ühingu liikmete koolitamine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42686"/>
                  </a:ext>
                </a:extLst>
              </a:tr>
              <a:tr h="293053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Askele Loovuskeskus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2434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.50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Kultuurikohtumiste sari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385194"/>
                  </a:ext>
                </a:extLst>
              </a:tr>
              <a:tr h="328792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 VOORUS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KASUTATUD </a:t>
                      </a:r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TOETUS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</a:t>
                      </a:r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1 013.38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75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48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9FE4-FAED-EC0F-7F7C-E5E705C79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7" y="624110"/>
            <a:ext cx="9888876" cy="1280890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Cambria" panose="02040503050406030204" pitchFamily="18" charset="0"/>
                <a:ea typeface="Cambria" panose="02040503050406030204" pitchFamily="18" charset="0"/>
              </a:rPr>
              <a:t>VIKO vihmavarjuprojekti “Tugevad kogukonnad” lühikokkuvõte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23C33-4605-B0DA-B31E-128038E6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11" y="1624614"/>
            <a:ext cx="10554701" cy="4691346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2.voor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avatud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1.- 14.maini 2023 </a:t>
            </a: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Tähtajaks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laekus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projektitaotlust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peale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mõningaid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kärpeid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said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positiivse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rahastusotsuse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kõik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taotlejat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fi-FI" dirty="0" err="1">
                <a:latin typeface="Cambria" panose="02040503050406030204" pitchFamily="18" charset="0"/>
                <a:ea typeface="Cambria" panose="02040503050406030204" pitchFamily="18" charset="0"/>
              </a:rPr>
              <a:t>Projektid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dirty="0" err="1">
                <a:latin typeface="Cambria" panose="02040503050406030204" pitchFamily="18" charset="0"/>
                <a:ea typeface="Cambria" panose="02040503050406030204" pitchFamily="18" charset="0"/>
              </a:rPr>
              <a:t>viidi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i-FI" dirty="0" err="1">
                <a:latin typeface="Cambria" panose="02040503050406030204" pitchFamily="18" charset="0"/>
                <a:ea typeface="Cambria" panose="02040503050406030204" pitchFamily="18" charset="0"/>
              </a:rPr>
              <a:t>ellu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</a:rPr>
              <a:t> 6-kuulisel </a:t>
            </a:r>
            <a:r>
              <a:rPr lang="fi-FI" dirty="0" err="1">
                <a:latin typeface="Cambria" panose="02040503050406030204" pitchFamily="18" charset="0"/>
                <a:ea typeface="Cambria" panose="02040503050406030204" pitchFamily="18" charset="0"/>
              </a:rPr>
              <a:t>perioodil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</a:rPr>
              <a:t> 01.august 2023 </a:t>
            </a:r>
            <a:r>
              <a:rPr lang="fi-FI" dirty="0" err="1">
                <a:latin typeface="Cambria" panose="02040503050406030204" pitchFamily="18" charset="0"/>
                <a:ea typeface="Cambria" panose="02040503050406030204" pitchFamily="18" charset="0"/>
              </a:rPr>
              <a:t>kuni</a:t>
            </a:r>
            <a:r>
              <a:rPr lang="fi-FI" dirty="0">
                <a:latin typeface="Cambria" panose="02040503050406030204" pitchFamily="18" charset="0"/>
                <a:ea typeface="Cambria" panose="02040503050406030204" pitchFamily="18" charset="0"/>
              </a:rPr>
              <a:t> 28.veebruar 2024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marL="0" indent="0">
              <a:buNone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18979F-E86B-FAC3-1EAA-B7D33A83D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19316"/>
              </p:ext>
            </p:extLst>
          </p:nvPr>
        </p:nvGraphicFramePr>
        <p:xfrm>
          <a:off x="1784413" y="2796467"/>
          <a:ext cx="7617040" cy="3151846"/>
        </p:xfrm>
        <a:graphic>
          <a:graphicData uri="http://schemas.openxmlformats.org/drawingml/2006/table">
            <a:tbl>
              <a:tblPr/>
              <a:tblGrid>
                <a:gridCol w="3802705">
                  <a:extLst>
                    <a:ext uri="{9D8B030D-6E8A-4147-A177-3AD203B41FA5}">
                      <a16:colId xmlns:a16="http://schemas.microsoft.com/office/drawing/2014/main" val="893475413"/>
                    </a:ext>
                  </a:extLst>
                </a:gridCol>
                <a:gridCol w="965214">
                  <a:extLst>
                    <a:ext uri="{9D8B030D-6E8A-4147-A177-3AD203B41FA5}">
                      <a16:colId xmlns:a16="http://schemas.microsoft.com/office/drawing/2014/main" val="3534230376"/>
                    </a:ext>
                  </a:extLst>
                </a:gridCol>
                <a:gridCol w="2849121">
                  <a:extLst>
                    <a:ext uri="{9D8B030D-6E8A-4147-A177-3AD203B41FA5}">
                      <a16:colId xmlns:a16="http://schemas.microsoft.com/office/drawing/2014/main" val="3777937222"/>
                    </a:ext>
                  </a:extLst>
                </a:gridCol>
              </a:tblGrid>
              <a:tr h="390779">
                <a:tc>
                  <a:txBody>
                    <a:bodyPr/>
                    <a:lstStyle/>
                    <a:p>
                      <a:pPr algn="l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PAREMUSJÄRJESTUS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TOETUSE SUMMA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PROJEKTI NIMI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832690"/>
                  </a:ext>
                </a:extLst>
              </a:tr>
              <a:tr h="361833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Assamait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290.60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Loengutesari "Mõtelda on mõnus"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292866"/>
                  </a:ext>
                </a:extLst>
              </a:tr>
              <a:tr h="674990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Virumaa Muusikud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1755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Lüganuse kihelkonna kolme regialulu tutvustamine, õpetamine, salvestamine ning hilisem esitlus sotsiaalmeedias koos avaliku ühislaulmisega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899605"/>
                  </a:ext>
                </a:extLst>
              </a:tr>
              <a:tr h="325647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Soonurme Külaselts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099.93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Soonurme küla seltsielu edendamine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92362"/>
                  </a:ext>
                </a:extLst>
              </a:tr>
              <a:tr h="354595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Mõdriku Arendusselts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3999.60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Noored ettevõtlikkuse veduriks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564159"/>
                  </a:ext>
                </a:extLst>
              </a:tr>
              <a:tr h="419724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Askele Loovuskeskus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2800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Kultuurikohtumiste sari: inspireeriv sügistalv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960413"/>
                  </a:ext>
                </a:extLst>
              </a:tr>
              <a:tr h="428890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MTÜ Purtse Vabatahtlik Merepääste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699.90</a:t>
                      </a:r>
                      <a:endParaRPr lang="et-EE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Kogukonna ja Purtse Vabatahtlik Merepääste MTÜ ühised mere ja veeohutusalased teabepäevad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1833"/>
                  </a:ext>
                </a:extLst>
              </a:tr>
              <a:tr h="195388">
                <a:tc>
                  <a:txBody>
                    <a:bodyPr/>
                    <a:lstStyle/>
                    <a:p>
                      <a:pPr algn="l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II VOORUS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KASUTATUD </a:t>
                      </a:r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TOETUST 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5 645.03</a:t>
                      </a:r>
                      <a:endParaRPr lang="et-EE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414" marR="9414" marT="94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414" marR="9414" marT="9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14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6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FD84-F766-3596-9F63-5EECF168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624110"/>
            <a:ext cx="9873775" cy="1280890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Cambria" panose="02040503050406030204" pitchFamily="18" charset="0"/>
                <a:ea typeface="Cambria" panose="02040503050406030204" pitchFamily="18" charset="0"/>
              </a:rPr>
              <a:t>VIKO vihmavarjuprojekti “Tugevad kogukonnad” lühikokkuvõte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1B38-B0D5-31EB-53EC-C81EE308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899" y="2133600"/>
            <a:ext cx="10203713" cy="3777622"/>
          </a:xfrm>
        </p:spPr>
        <p:txBody>
          <a:bodyPr/>
          <a:lstStyle/>
          <a:p>
            <a:r>
              <a:rPr lang="en-US" dirty="0" err="1"/>
              <a:t>Virumaa</a:t>
            </a:r>
            <a:r>
              <a:rPr lang="en-US" dirty="0"/>
              <a:t> </a:t>
            </a:r>
            <a:r>
              <a:rPr lang="en-US" dirty="0" err="1"/>
              <a:t>Koostöökogu</a:t>
            </a:r>
            <a:r>
              <a:rPr lang="en-US" dirty="0"/>
              <a:t> </a:t>
            </a:r>
            <a:r>
              <a:rPr lang="en-US" dirty="0" err="1"/>
              <a:t>tegi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vabanenud</a:t>
            </a:r>
            <a:r>
              <a:rPr lang="en-US" dirty="0"/>
              <a:t> </a:t>
            </a:r>
            <a:r>
              <a:rPr lang="en-US" dirty="0" err="1"/>
              <a:t>vahendite</a:t>
            </a:r>
            <a:r>
              <a:rPr lang="en-US" dirty="0"/>
              <a:t> </a:t>
            </a:r>
            <a:r>
              <a:rPr lang="en-US" dirty="0" err="1"/>
              <a:t>arvel</a:t>
            </a:r>
            <a:r>
              <a:rPr lang="en-US" dirty="0"/>
              <a:t> 18.jaanuaril 2024.a. </a:t>
            </a:r>
            <a:r>
              <a:rPr lang="en-US" dirty="0" err="1"/>
              <a:t>Sonda</a:t>
            </a:r>
            <a:r>
              <a:rPr lang="en-US" dirty="0"/>
              <a:t> </a:t>
            </a:r>
            <a:r>
              <a:rPr lang="en-US" dirty="0" err="1"/>
              <a:t>kogukonnamajas</a:t>
            </a:r>
            <a:r>
              <a:rPr lang="en-US" dirty="0"/>
              <a:t> </a:t>
            </a:r>
            <a:r>
              <a:rPr lang="en-US" dirty="0" err="1"/>
              <a:t>õppepäeva</a:t>
            </a:r>
            <a:r>
              <a:rPr lang="en-US" dirty="0"/>
              <a:t> </a:t>
            </a:r>
            <a:r>
              <a:rPr lang="en-US" dirty="0" err="1"/>
              <a:t>meie</a:t>
            </a:r>
            <a:r>
              <a:rPr lang="en-US" dirty="0"/>
              <a:t> </a:t>
            </a:r>
            <a:r>
              <a:rPr lang="en-US" dirty="0" err="1"/>
              <a:t>piirkonna</a:t>
            </a:r>
            <a:r>
              <a:rPr lang="en-US" dirty="0"/>
              <a:t> </a:t>
            </a:r>
            <a:r>
              <a:rPr lang="en-US" dirty="0" err="1"/>
              <a:t>aktiivsetele</a:t>
            </a:r>
            <a:r>
              <a:rPr lang="en-US" dirty="0"/>
              <a:t> </a:t>
            </a:r>
            <a:r>
              <a:rPr lang="en-US" dirty="0" err="1"/>
              <a:t>kogukonnaliikmetele</a:t>
            </a:r>
            <a:r>
              <a:rPr lang="en-US" dirty="0"/>
              <a:t> ja MTÜ-dele</a:t>
            </a:r>
          </a:p>
          <a:p>
            <a:r>
              <a:rPr lang="en-US" dirty="0" err="1"/>
              <a:t>Õppepäev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Virumaa</a:t>
            </a:r>
            <a:r>
              <a:rPr lang="en-US" dirty="0"/>
              <a:t> </a:t>
            </a:r>
            <a:r>
              <a:rPr lang="en-US" dirty="0" err="1"/>
              <a:t>Koostöökogu</a:t>
            </a:r>
            <a:r>
              <a:rPr lang="en-US" dirty="0"/>
              <a:t> </a:t>
            </a:r>
            <a:r>
              <a:rPr lang="en-US" dirty="0" err="1"/>
              <a:t>piirkonna</a:t>
            </a:r>
            <a:r>
              <a:rPr lang="en-US" dirty="0"/>
              <a:t> </a:t>
            </a:r>
            <a:r>
              <a:rPr lang="en-US" dirty="0" err="1"/>
              <a:t>kogukondade</a:t>
            </a:r>
            <a:r>
              <a:rPr lang="en-US" dirty="0"/>
              <a:t> </a:t>
            </a:r>
            <a:r>
              <a:rPr lang="en-US" dirty="0" err="1"/>
              <a:t>võimestamise</a:t>
            </a:r>
            <a:r>
              <a:rPr lang="en-US" dirty="0"/>
              <a:t> ja </a:t>
            </a:r>
            <a:r>
              <a:rPr lang="en-US" dirty="0" err="1"/>
              <a:t>koosloome</a:t>
            </a:r>
            <a:r>
              <a:rPr lang="en-US" dirty="0"/>
              <a:t> </a:t>
            </a:r>
            <a:r>
              <a:rPr lang="en-US" dirty="0" err="1"/>
              <a:t>teemadel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teooria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põimitud</a:t>
            </a:r>
            <a:r>
              <a:rPr lang="en-US" dirty="0"/>
              <a:t> </a:t>
            </a:r>
            <a:r>
              <a:rPr lang="en-US" dirty="0" err="1"/>
              <a:t>praktiliste</a:t>
            </a:r>
            <a:r>
              <a:rPr lang="en-US" dirty="0"/>
              <a:t> </a:t>
            </a:r>
            <a:r>
              <a:rPr lang="en-US" dirty="0" err="1"/>
              <a:t>harjutustega</a:t>
            </a:r>
            <a:endParaRPr lang="en-US" dirty="0"/>
          </a:p>
          <a:p>
            <a:r>
              <a:rPr lang="en-US" dirty="0" err="1"/>
              <a:t>Koos</a:t>
            </a:r>
            <a:r>
              <a:rPr lang="en-US" dirty="0"/>
              <a:t> MTÜ </a:t>
            </a:r>
            <a:r>
              <a:rPr lang="en-US" dirty="0" err="1"/>
              <a:t>Sotsiaalse</a:t>
            </a:r>
            <a:r>
              <a:rPr lang="en-US" dirty="0"/>
              <a:t> </a:t>
            </a:r>
            <a:r>
              <a:rPr lang="en-US" dirty="0" err="1"/>
              <a:t>Innovatsiooni</a:t>
            </a:r>
            <a:r>
              <a:rPr lang="en-US" dirty="0"/>
              <a:t> </a:t>
            </a:r>
            <a:r>
              <a:rPr lang="en-US" dirty="0" err="1"/>
              <a:t>Laboriga</a:t>
            </a:r>
            <a:r>
              <a:rPr lang="en-US" dirty="0"/>
              <a:t>, </a:t>
            </a:r>
            <a:r>
              <a:rPr lang="en-US" dirty="0" err="1"/>
              <a:t>labori</a:t>
            </a:r>
            <a:r>
              <a:rPr lang="en-US" dirty="0"/>
              <a:t> </a:t>
            </a:r>
            <a:r>
              <a:rPr lang="en-US" dirty="0" err="1"/>
              <a:t>asutaja</a:t>
            </a:r>
            <a:r>
              <a:rPr lang="en-US" dirty="0"/>
              <a:t> ja </a:t>
            </a:r>
            <a:r>
              <a:rPr lang="en-US" dirty="0" err="1"/>
              <a:t>strateegilise</a:t>
            </a:r>
            <a:r>
              <a:rPr lang="en-US" dirty="0"/>
              <a:t> </a:t>
            </a:r>
            <a:r>
              <a:rPr lang="en-US" dirty="0" err="1"/>
              <a:t>disaineri</a:t>
            </a:r>
            <a:r>
              <a:rPr lang="en-US" dirty="0"/>
              <a:t> Rasmus </a:t>
            </a:r>
            <a:r>
              <a:rPr lang="en-US" dirty="0" err="1"/>
              <a:t>Pedanikuga</a:t>
            </a:r>
            <a:r>
              <a:rPr lang="en-US" dirty="0"/>
              <a:t> </a:t>
            </a:r>
            <a:r>
              <a:rPr lang="en-US" dirty="0" err="1"/>
              <a:t>saime</a:t>
            </a:r>
            <a:r>
              <a:rPr lang="en-US" dirty="0"/>
              <a:t> </a:t>
            </a:r>
            <a:r>
              <a:rPr lang="en-US" dirty="0" err="1"/>
              <a:t>teada</a:t>
            </a:r>
            <a:r>
              <a:rPr lang="en-US" dirty="0"/>
              <a:t>, mis on </a:t>
            </a:r>
            <a:r>
              <a:rPr lang="en-US" dirty="0" err="1"/>
              <a:t>koosloome</a:t>
            </a:r>
            <a:r>
              <a:rPr lang="en-US" dirty="0"/>
              <a:t>, </a:t>
            </a:r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n-US" dirty="0" err="1"/>
              <a:t>käib</a:t>
            </a:r>
            <a:r>
              <a:rPr lang="en-US" dirty="0"/>
              <a:t> </a:t>
            </a:r>
            <a:r>
              <a:rPr lang="en-US" dirty="0" err="1"/>
              <a:t>kaasamine</a:t>
            </a:r>
            <a:r>
              <a:rPr lang="en-US" dirty="0"/>
              <a:t> ja </a:t>
            </a:r>
            <a:r>
              <a:rPr lang="en-US" dirty="0" err="1"/>
              <a:t>kogukondlikult</a:t>
            </a:r>
            <a:r>
              <a:rPr lang="en-US" dirty="0"/>
              <a:t> </a:t>
            </a:r>
            <a:r>
              <a:rPr lang="en-US" dirty="0" err="1"/>
              <a:t>tegutsemine</a:t>
            </a:r>
            <a:r>
              <a:rPr lang="en-US" dirty="0"/>
              <a:t>   </a:t>
            </a:r>
          </a:p>
          <a:p>
            <a:r>
              <a:rPr lang="et-EE" b="1" dirty="0"/>
              <a:t>Koosloome</a:t>
            </a:r>
            <a:r>
              <a:rPr lang="et-EE" dirty="0"/>
              <a:t> on sektorite ülene innovatsiooniprotsess, milles probleemi osapooled ühiselt defineerivad probleeme, leiavad neile uusi lahendusi, juurutavad neid ja hindavad tulemusi. Koosloome põhineb võrdsel partnerlusel ja selle eesmärgiks on avaliku hüve suurendamine. (</a:t>
            </a:r>
            <a:r>
              <a:rPr lang="et-EE" dirty="0" err="1"/>
              <a:t>Torfing</a:t>
            </a:r>
            <a:r>
              <a:rPr lang="et-EE" dirty="0"/>
              <a:t> ja </a:t>
            </a:r>
            <a:r>
              <a:rPr lang="et-EE" dirty="0" err="1"/>
              <a:t>Ansell</a:t>
            </a:r>
            <a:r>
              <a:rPr lang="et-EE" dirty="0"/>
              <a:t>, 2021)</a:t>
            </a:r>
            <a:endParaRPr lang="en-US" dirty="0"/>
          </a:p>
          <a:p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92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9194-27D1-559A-4FDE-500B6DE3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1" y="624110"/>
            <a:ext cx="9883202" cy="1280890"/>
          </a:xfrm>
        </p:spPr>
        <p:txBody>
          <a:bodyPr>
            <a:normAutofit/>
          </a:bodyPr>
          <a:lstStyle/>
          <a:p>
            <a:r>
              <a:rPr lang="et-EE" sz="3200" dirty="0">
                <a:latin typeface="Cambria" panose="02040503050406030204" pitchFamily="18" charset="0"/>
                <a:ea typeface="Cambria" panose="02040503050406030204" pitchFamily="18" charset="0"/>
              </a:rPr>
              <a:t>VIKO vihmavarjuprojekti “Tugevad kogukonnad”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püstitatud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eesmärgid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tulemused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t-EE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3BB5-F2F5-A68D-78F6-EEEB08FD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1" y="1905000"/>
            <a:ext cx="10561932" cy="4665482"/>
          </a:xfrm>
        </p:spPr>
        <p:txBody>
          <a:bodyPr>
            <a:normAutofit/>
          </a:bodyPr>
          <a:lstStyle/>
          <a:p>
            <a:r>
              <a:rPr lang="en-US" b="1" dirty="0" err="1"/>
              <a:t>Projekti</a:t>
            </a:r>
            <a:r>
              <a:rPr lang="en-US" b="1" dirty="0"/>
              <a:t> </a:t>
            </a:r>
            <a:r>
              <a:rPr lang="en-US" b="1" dirty="0" err="1"/>
              <a:t>tegevusteks</a:t>
            </a:r>
            <a:r>
              <a:rPr lang="en-US" b="1" dirty="0"/>
              <a:t> </a:t>
            </a:r>
            <a:r>
              <a:rPr lang="en-US" dirty="0" err="1"/>
              <a:t>oli</a:t>
            </a:r>
            <a:r>
              <a:rPr lang="en-US" dirty="0"/>
              <a:t> p</a:t>
            </a:r>
            <a:r>
              <a:rPr lang="et-EE" dirty="0" err="1"/>
              <a:t>iirkonnaüleste</a:t>
            </a:r>
            <a:r>
              <a:rPr lang="et-EE" dirty="0"/>
              <a:t>, kogukonda kaasavate sündmuste korraldamine Virumaa Koostöökogu piirkonnas. Erinevate laagrite, Eesti siseste õppe- ja kogumisreiside korraldamine, töötubade, etenduste, laatade korraldamine. Koolituste, õppepäevade korraldamine teadlikkuse ja ettevõtlikkuse kasvatamiseks</a:t>
            </a:r>
            <a:endParaRPr lang="en-US" dirty="0"/>
          </a:p>
          <a:p>
            <a:r>
              <a:rPr lang="en-US" b="1" dirty="0" err="1"/>
              <a:t>Seadsime</a:t>
            </a:r>
            <a:r>
              <a:rPr lang="en-US" b="1" dirty="0"/>
              <a:t> </a:t>
            </a:r>
            <a:r>
              <a:rPr lang="en-US" b="1" dirty="0" err="1"/>
              <a:t>sihiks</a:t>
            </a:r>
            <a:r>
              <a:rPr lang="en-US" dirty="0"/>
              <a:t>, et </a:t>
            </a:r>
            <a:r>
              <a:rPr lang="en-US" dirty="0" err="1"/>
              <a:t>vähemalt</a:t>
            </a:r>
            <a:r>
              <a:rPr lang="en-US" dirty="0"/>
              <a:t> 6-10 </a:t>
            </a:r>
            <a:r>
              <a:rPr lang="en-US" dirty="0" err="1"/>
              <a:t>piirkonnaülest</a:t>
            </a:r>
            <a:r>
              <a:rPr lang="en-US" dirty="0"/>
              <a:t> </a:t>
            </a:r>
            <a:r>
              <a:rPr lang="en-US" dirty="0" err="1"/>
              <a:t>projekti</a:t>
            </a:r>
            <a:r>
              <a:rPr lang="en-US" dirty="0"/>
              <a:t> me </a:t>
            </a:r>
            <a:r>
              <a:rPr lang="en-US" dirty="0" err="1"/>
              <a:t>läbi</a:t>
            </a:r>
            <a:r>
              <a:rPr lang="en-US" dirty="0"/>
              <a:t> </a:t>
            </a:r>
            <a:r>
              <a:rPr lang="en-US" dirty="0" err="1"/>
              <a:t>viime</a:t>
            </a:r>
            <a:r>
              <a:rPr lang="en-US" dirty="0"/>
              <a:t> ja </a:t>
            </a:r>
            <a:r>
              <a:rPr lang="en-US" dirty="0" err="1"/>
              <a:t>kaasame</a:t>
            </a:r>
            <a:r>
              <a:rPr lang="en-US" dirty="0"/>
              <a:t> </a:t>
            </a:r>
            <a:r>
              <a:rPr lang="en-US" dirty="0" err="1"/>
              <a:t>sinna</a:t>
            </a:r>
            <a:r>
              <a:rPr lang="en-US" dirty="0"/>
              <a:t> </a:t>
            </a:r>
            <a:r>
              <a:rPr lang="en-US" dirty="0" err="1"/>
              <a:t>taotlejaid</a:t>
            </a:r>
            <a:r>
              <a:rPr lang="en-US" dirty="0"/>
              <a:t> </a:t>
            </a:r>
            <a:r>
              <a:rPr lang="en-US" dirty="0" err="1"/>
              <a:t>kogu</a:t>
            </a:r>
            <a:r>
              <a:rPr lang="en-US" dirty="0"/>
              <a:t> </a:t>
            </a:r>
            <a:r>
              <a:rPr lang="en-US" dirty="0" err="1"/>
              <a:t>piirkonnast</a:t>
            </a:r>
            <a:r>
              <a:rPr lang="en-US" dirty="0"/>
              <a:t>. </a:t>
            </a:r>
          </a:p>
          <a:p>
            <a:r>
              <a:rPr lang="en-US" dirty="0" err="1"/>
              <a:t>Taotluseid</a:t>
            </a:r>
            <a:r>
              <a:rPr lang="en-US" dirty="0"/>
              <a:t> </a:t>
            </a:r>
            <a:r>
              <a:rPr lang="en-US" dirty="0" err="1"/>
              <a:t>esitati</a:t>
            </a:r>
            <a:r>
              <a:rPr lang="en-US" dirty="0"/>
              <a:t> </a:t>
            </a:r>
            <a:r>
              <a:rPr lang="en-US" dirty="0" err="1"/>
              <a:t>kokku</a:t>
            </a:r>
            <a:r>
              <a:rPr lang="en-US" dirty="0"/>
              <a:t> 19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nendest</a:t>
            </a:r>
            <a:r>
              <a:rPr lang="en-US" dirty="0"/>
              <a:t> </a:t>
            </a:r>
            <a:r>
              <a:rPr lang="en-US" dirty="0" err="1"/>
              <a:t>viidi</a:t>
            </a:r>
            <a:r>
              <a:rPr lang="en-US" dirty="0"/>
              <a:t> </a:t>
            </a:r>
            <a:r>
              <a:rPr lang="en-US" b="1" dirty="0" err="1"/>
              <a:t>täielikult</a:t>
            </a:r>
            <a:r>
              <a:rPr lang="en-US" b="1" dirty="0"/>
              <a:t> </a:t>
            </a:r>
            <a:r>
              <a:rPr lang="en-US" b="1" dirty="0" err="1"/>
              <a:t>ellu</a:t>
            </a:r>
            <a:r>
              <a:rPr lang="en-US" b="1" dirty="0"/>
              <a:t> 11 </a:t>
            </a:r>
            <a:r>
              <a:rPr lang="en-US" b="1" dirty="0" err="1"/>
              <a:t>kogukonnaprojekti</a:t>
            </a:r>
            <a:r>
              <a:rPr lang="en-US" b="1" dirty="0"/>
              <a:t>!</a:t>
            </a:r>
          </a:p>
          <a:p>
            <a:r>
              <a:rPr lang="en-US" dirty="0"/>
              <a:t>Lüganuse </a:t>
            </a:r>
            <a:r>
              <a:rPr lang="en-US" dirty="0" err="1"/>
              <a:t>vallas</a:t>
            </a:r>
            <a:r>
              <a:rPr lang="en-US" dirty="0"/>
              <a:t> </a:t>
            </a:r>
            <a:r>
              <a:rPr lang="en-US" dirty="0" err="1"/>
              <a:t>teostati</a:t>
            </a:r>
            <a:r>
              <a:rPr lang="en-US" dirty="0"/>
              <a:t> 8 </a:t>
            </a:r>
            <a:r>
              <a:rPr lang="en-US" dirty="0" err="1"/>
              <a:t>projekti</a:t>
            </a:r>
            <a:r>
              <a:rPr lang="en-US" dirty="0"/>
              <a:t>, </a:t>
            </a:r>
            <a:r>
              <a:rPr lang="en-US" dirty="0" err="1"/>
              <a:t>Vinni</a:t>
            </a:r>
            <a:r>
              <a:rPr lang="en-US" dirty="0"/>
              <a:t> </a:t>
            </a:r>
            <a:r>
              <a:rPr lang="en-US" dirty="0" err="1"/>
              <a:t>vallas</a:t>
            </a:r>
            <a:r>
              <a:rPr lang="en-US" dirty="0"/>
              <a:t> 2 ja Viru-</a:t>
            </a:r>
            <a:r>
              <a:rPr lang="en-US" dirty="0" err="1"/>
              <a:t>Nigula</a:t>
            </a:r>
            <a:r>
              <a:rPr lang="en-US" dirty="0"/>
              <a:t> </a:t>
            </a:r>
            <a:r>
              <a:rPr lang="en-US" dirty="0" err="1"/>
              <a:t>vallas</a:t>
            </a:r>
            <a:r>
              <a:rPr lang="en-US" dirty="0"/>
              <a:t> 1 </a:t>
            </a:r>
            <a:r>
              <a:rPr lang="en-US" dirty="0" err="1"/>
              <a:t>projekt</a:t>
            </a:r>
            <a:r>
              <a:rPr lang="en-US" dirty="0"/>
              <a:t>. </a:t>
            </a:r>
          </a:p>
          <a:p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sündmustel</a:t>
            </a:r>
            <a:r>
              <a:rPr lang="en-US" dirty="0"/>
              <a:t> said </a:t>
            </a:r>
            <a:r>
              <a:rPr lang="en-US" dirty="0" err="1"/>
              <a:t>osaleda</a:t>
            </a:r>
            <a:r>
              <a:rPr lang="en-US" dirty="0"/>
              <a:t> </a:t>
            </a:r>
            <a:r>
              <a:rPr lang="en-US" dirty="0" err="1"/>
              <a:t>huvilised</a:t>
            </a:r>
            <a:r>
              <a:rPr lang="en-US" dirty="0"/>
              <a:t> </a:t>
            </a:r>
            <a:r>
              <a:rPr lang="en-US" dirty="0" err="1"/>
              <a:t>teistest</a:t>
            </a:r>
            <a:r>
              <a:rPr lang="en-US" dirty="0"/>
              <a:t> </a:t>
            </a:r>
            <a:r>
              <a:rPr lang="en-US" dirty="0" err="1"/>
              <a:t>valdadest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küladest</a:t>
            </a:r>
            <a:r>
              <a:rPr lang="en-US" dirty="0"/>
              <a:t>, </a:t>
            </a:r>
            <a:r>
              <a:rPr lang="en-US" dirty="0" err="1"/>
              <a:t>kuna</a:t>
            </a:r>
            <a:r>
              <a:rPr lang="en-US" dirty="0"/>
              <a:t> </a:t>
            </a:r>
            <a:r>
              <a:rPr lang="en-US" dirty="0" err="1"/>
              <a:t>sündmused</a:t>
            </a:r>
            <a:r>
              <a:rPr lang="en-US" dirty="0"/>
              <a:t> </a:t>
            </a:r>
            <a:r>
              <a:rPr lang="en-US" dirty="0" err="1"/>
              <a:t>olid</a:t>
            </a:r>
            <a:r>
              <a:rPr lang="en-US" dirty="0"/>
              <a:t> </a:t>
            </a:r>
            <a:r>
              <a:rPr lang="en-US" dirty="0" err="1"/>
              <a:t>avalikud</a:t>
            </a:r>
            <a:r>
              <a:rPr lang="en-US" dirty="0"/>
              <a:t>  </a:t>
            </a:r>
          </a:p>
          <a:p>
            <a:r>
              <a:rPr lang="en-US" b="1" dirty="0" err="1"/>
              <a:t>Kõikide</a:t>
            </a:r>
            <a:r>
              <a:rPr lang="en-US" b="1" dirty="0"/>
              <a:t> </a:t>
            </a:r>
            <a:r>
              <a:rPr lang="en-US" b="1" dirty="0" err="1"/>
              <a:t>projektide</a:t>
            </a:r>
            <a:r>
              <a:rPr lang="en-US" b="1" dirty="0"/>
              <a:t> </a:t>
            </a:r>
            <a:r>
              <a:rPr lang="en-US" b="1" dirty="0" err="1"/>
              <a:t>peale</a:t>
            </a:r>
            <a:r>
              <a:rPr lang="en-US" b="1" dirty="0"/>
              <a:t> </a:t>
            </a:r>
            <a:r>
              <a:rPr lang="en-US" b="1" dirty="0" err="1"/>
              <a:t>kokku</a:t>
            </a:r>
            <a:r>
              <a:rPr lang="en-US" b="1" dirty="0"/>
              <a:t> </a:t>
            </a:r>
            <a:r>
              <a:rPr lang="en-US" b="1" dirty="0" err="1"/>
              <a:t>korraldati</a:t>
            </a:r>
            <a:r>
              <a:rPr lang="en-US" b="1" dirty="0"/>
              <a:t> 29 </a:t>
            </a:r>
            <a:r>
              <a:rPr lang="en-US" b="1" dirty="0" err="1"/>
              <a:t>sündmust</a:t>
            </a:r>
            <a:r>
              <a:rPr lang="en-US" b="1" dirty="0"/>
              <a:t>, </a:t>
            </a:r>
            <a:r>
              <a:rPr lang="en-US" b="1" dirty="0" err="1"/>
              <a:t>millel</a:t>
            </a:r>
            <a:r>
              <a:rPr lang="en-US" b="1" dirty="0"/>
              <a:t> </a:t>
            </a:r>
            <a:r>
              <a:rPr lang="en-US" b="1" dirty="0" err="1"/>
              <a:t>osales</a:t>
            </a:r>
            <a:r>
              <a:rPr lang="en-US" b="1" dirty="0"/>
              <a:t> 1156 </a:t>
            </a:r>
            <a:r>
              <a:rPr lang="en-US" b="1" dirty="0" err="1"/>
              <a:t>osalejat</a:t>
            </a:r>
            <a:r>
              <a:rPr lang="en-US" b="1" dirty="0"/>
              <a:t>! </a:t>
            </a:r>
          </a:p>
          <a:p>
            <a:r>
              <a:rPr lang="en-US" dirty="0" err="1"/>
              <a:t>Kõiki</a:t>
            </a:r>
            <a:r>
              <a:rPr lang="en-US" dirty="0"/>
              <a:t> </a:t>
            </a:r>
            <a:r>
              <a:rPr lang="en-US" dirty="0" err="1"/>
              <a:t>sündmuseid</a:t>
            </a:r>
            <a:r>
              <a:rPr lang="en-US" dirty="0"/>
              <a:t>, </a:t>
            </a:r>
            <a:r>
              <a:rPr lang="en-US" dirty="0" err="1"/>
              <a:t>etendusi</a:t>
            </a:r>
            <a:r>
              <a:rPr lang="en-US" dirty="0"/>
              <a:t>, </a:t>
            </a:r>
            <a:r>
              <a:rPr lang="en-US" dirty="0" err="1"/>
              <a:t>töötubasid</a:t>
            </a:r>
            <a:r>
              <a:rPr lang="en-US" dirty="0"/>
              <a:t>, </a:t>
            </a:r>
            <a:r>
              <a:rPr lang="en-US" dirty="0" err="1"/>
              <a:t>õppereise</a:t>
            </a:r>
            <a:r>
              <a:rPr lang="en-US" dirty="0"/>
              <a:t>, </a:t>
            </a:r>
            <a:r>
              <a:rPr lang="en-US" dirty="0" err="1"/>
              <a:t>ettevõtluspäevi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koolitusi</a:t>
            </a:r>
            <a:r>
              <a:rPr lang="en-US" dirty="0"/>
              <a:t> </a:t>
            </a:r>
            <a:r>
              <a:rPr lang="en-US" dirty="0" err="1"/>
              <a:t>kajastati</a:t>
            </a:r>
            <a:r>
              <a:rPr lang="en-US" dirty="0"/>
              <a:t>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Virumaa</a:t>
            </a:r>
            <a:r>
              <a:rPr lang="en-US" dirty="0"/>
              <a:t> </a:t>
            </a:r>
            <a:r>
              <a:rPr lang="en-US" dirty="0" err="1"/>
              <a:t>Koostöökogu</a:t>
            </a:r>
            <a:r>
              <a:rPr lang="en-US" dirty="0"/>
              <a:t> </a:t>
            </a:r>
            <a:r>
              <a:rPr lang="en-US" dirty="0" err="1"/>
              <a:t>veebis</a:t>
            </a:r>
            <a:r>
              <a:rPr lang="en-US" dirty="0"/>
              <a:t> viko.ee </a:t>
            </a:r>
            <a:r>
              <a:rPr lang="en-US" dirty="0" err="1"/>
              <a:t>kui</a:t>
            </a:r>
            <a:r>
              <a:rPr lang="en-US" dirty="0"/>
              <a:t> ka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taotleja</a:t>
            </a:r>
            <a:r>
              <a:rPr lang="en-US" dirty="0"/>
              <a:t> </a:t>
            </a:r>
            <a:r>
              <a:rPr lang="en-US" dirty="0" err="1"/>
              <a:t>enda</a:t>
            </a:r>
            <a:r>
              <a:rPr lang="en-US" dirty="0"/>
              <a:t> </a:t>
            </a:r>
            <a:r>
              <a:rPr lang="en-US" dirty="0" err="1"/>
              <a:t>sotsiaalmeediaplatvormil</a:t>
            </a:r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788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29CC51-A257-4620-85F4-1FFC4E24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643" y="744718"/>
            <a:ext cx="8911687" cy="1030816"/>
          </a:xfrm>
        </p:spPr>
        <p:txBody>
          <a:bodyPr/>
          <a:lstStyle/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aitäh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uute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projektideni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et-E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831E6CE-095D-4742-86F4-F161A348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63" y="1775534"/>
            <a:ext cx="10392249" cy="44583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t-EE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Täname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VIKO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poolt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kõiki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osalejaid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aitäh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koostöö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projekti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mõnusa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kulgemise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eest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</a:p>
          <a:p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Loodame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et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tänu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sellele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kogemusele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kogukonnaliikmed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julgemad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meie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noored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ettevõtlikumad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ja MTÜ-d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võimekamad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algatama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uusi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projekte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koostöötegevusi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Järgmine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samm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MTÜ-dele on juba VIKO LEADER-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meetme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nr 2 “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Kogukonnad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ja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elukeskkond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taotlusvoorus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mis on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avatud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1.aprillist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kuni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7.aprillini 2024.a.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läbi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e-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t-EE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t-EE" sz="2200" dirty="0">
                <a:latin typeface="Cambria" panose="02040503050406030204" pitchFamily="18" charset="0"/>
                <a:ea typeface="Cambria" panose="02040503050406030204" pitchFamily="18" charset="0"/>
              </a:rPr>
              <a:t>+372 5822 2877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						+372 5</a:t>
            </a:r>
            <a:r>
              <a:rPr lang="et-EE" sz="22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02 6061</a:t>
            </a:r>
            <a:endParaRPr lang="et-EE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t-EE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kadri.kuusmik@viko.ee</a:t>
            </a: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anu.horn@viko.ee</a:t>
            </a:r>
            <a:r>
              <a:rPr lang="en-US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t-EE" sz="22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t-EE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t-EE" sz="2200" dirty="0"/>
          </a:p>
          <a:p>
            <a:pPr marL="0" indent="0">
              <a:buNone/>
            </a:pPr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203245056"/>
      </p:ext>
    </p:extLst>
  </p:cSld>
  <p:clrMapOvr>
    <a:masterClrMapping/>
  </p:clrMapOvr>
</p:sld>
</file>

<file path=ppt/theme/theme1.xml><?xml version="1.0" encoding="utf-8"?>
<a:theme xmlns:a="http://schemas.openxmlformats.org/drawingml/2006/main" name="Rohukõrred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5514</TotalTime>
  <Words>877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</vt:lpstr>
      <vt:lpstr>Century Gothic</vt:lpstr>
      <vt:lpstr>Wingdings 3</vt:lpstr>
      <vt:lpstr>Rohukõrred</vt:lpstr>
      <vt:lpstr>MTÜ VIRUMAA KOOSTÖÖKOGU </vt:lpstr>
      <vt:lpstr>VIKO vihmavarjuprojekt “Tugevad kogukonnad”</vt:lpstr>
      <vt:lpstr>VIKO vihmavarjuprojekti “Tugevad kogukonnad” lühikokkuvõte </vt:lpstr>
      <vt:lpstr>VIKO vihmavarjuprojekti “Tugevad kogukonnad” lühikokkuvõte </vt:lpstr>
      <vt:lpstr>VIKO vihmavarjuprojekti “Tugevad kogukonnad” lühikokkuvõte </vt:lpstr>
      <vt:lpstr>VIKO vihmavarjuprojekti “Tugevad kogukonnad” püstitatud eesmärgid ja tulemused  </vt:lpstr>
      <vt:lpstr>Suur aitäh ja uute projektideni!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MTÜ VIRUMAA KOOSTÖÖKOGU</dc:title>
  <dc:creator>Kadri Kuusmik</dc:creator>
  <cp:lastModifiedBy>Anu</cp:lastModifiedBy>
  <cp:revision>47</cp:revision>
  <dcterms:created xsi:type="dcterms:W3CDTF">2022-03-09T11:26:17Z</dcterms:created>
  <dcterms:modified xsi:type="dcterms:W3CDTF">2024-03-18T14:34:28Z</dcterms:modified>
</cp:coreProperties>
</file>